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9" r:id="rId3"/>
    <p:sldId id="278" r:id="rId4"/>
    <p:sldId id="279" r:id="rId5"/>
    <p:sldId id="270" r:id="rId6"/>
    <p:sldId id="284" r:id="rId7"/>
    <p:sldId id="280" r:id="rId8"/>
    <p:sldId id="281" r:id="rId9"/>
    <p:sldId id="258" r:id="rId10"/>
    <p:sldId id="283" r:id="rId11"/>
    <p:sldId id="274" r:id="rId12"/>
    <p:sldId id="275" r:id="rId13"/>
    <p:sldId id="272" r:id="rId14"/>
    <p:sldId id="257" r:id="rId15"/>
    <p:sldId id="267" r:id="rId16"/>
    <p:sldId id="265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7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3877-49EB-48B5-B086-39644D9DAF72}" type="datetimeFigureOut">
              <a:rPr lang="da-DK" smtClean="0"/>
              <a:t>06-04-2017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64C-82FD-4AA2-872B-AA712B94DED1}" type="slidenum">
              <a:rPr lang="da-DK" smtClean="0"/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53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3877-49EB-48B5-B086-39644D9DAF72}" type="datetimeFigureOut">
              <a:rPr lang="da-DK" smtClean="0"/>
              <a:t>06-04-2017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64C-82FD-4AA2-872B-AA712B94DE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0516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3877-49EB-48B5-B086-39644D9DAF72}" type="datetimeFigureOut">
              <a:rPr lang="da-DK" smtClean="0"/>
              <a:t>06-04-2017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64C-82FD-4AA2-872B-AA712B94DED1}" type="slidenum">
              <a:rPr lang="da-DK" smtClean="0"/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0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3877-49EB-48B5-B086-39644D9DAF72}" type="datetimeFigureOut">
              <a:rPr lang="da-DK" smtClean="0"/>
              <a:t>06-04-2017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64C-82FD-4AA2-872B-AA712B94DE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6450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3877-49EB-48B5-B086-39644D9DAF72}" type="datetimeFigureOut">
              <a:rPr lang="da-DK" smtClean="0"/>
              <a:t>06-04-2017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64C-82FD-4AA2-872B-AA712B94DE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1568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3877-49EB-48B5-B086-39644D9DAF72}" type="datetimeFigureOut">
              <a:rPr lang="da-DK" smtClean="0"/>
              <a:t>06-04-2017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64C-82FD-4AA2-872B-AA712B94DE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1630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3877-49EB-48B5-B086-39644D9DAF72}" type="datetimeFigureOut">
              <a:rPr lang="da-DK" smtClean="0"/>
              <a:t>06-04-2017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64C-82FD-4AA2-872B-AA712B94DE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7268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7F83877-49EB-48B5-B086-39644D9DAF72}" type="datetimeFigureOut">
              <a:rPr lang="da-DK" smtClean="0"/>
              <a:t>06-04-2017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D4D064C-82FD-4AA2-872B-AA712B94DE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3734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3877-49EB-48B5-B086-39644D9DAF72}" type="datetimeFigureOut">
              <a:rPr lang="da-DK" smtClean="0"/>
              <a:t>06-04-2017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64C-82FD-4AA2-872B-AA712B94DE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4843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3877-49EB-48B5-B086-39644D9DAF72}" type="datetimeFigureOut">
              <a:rPr lang="da-DK" smtClean="0"/>
              <a:t>06-04-2017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64C-82FD-4AA2-872B-AA712B94DE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3439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3877-49EB-48B5-B086-39644D9DAF72}" type="datetimeFigureOut">
              <a:rPr lang="da-DK" smtClean="0"/>
              <a:t>06-04-2017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64C-82FD-4AA2-872B-AA712B94DE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4898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7F83877-49EB-48B5-B086-39644D9DAF72}" type="datetimeFigureOut">
              <a:rPr lang="da-DK" smtClean="0"/>
              <a:t>06-04-2017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D4D064C-82FD-4AA2-872B-AA712B94DED1}" type="slidenum">
              <a:rPr lang="da-DK" smtClean="0"/>
              <a:t>‹nr.›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22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2486524"/>
          </a:xfrm>
        </p:spPr>
        <p:txBody>
          <a:bodyPr>
            <a:normAutofit/>
          </a:bodyPr>
          <a:lstStyle/>
          <a:p>
            <a:pPr algn="ctr"/>
            <a:r>
              <a:rPr lang="da-DK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Og hvordan de kan påvirke top- og bundlinje</a:t>
            </a:r>
            <a:endParaRPr lang="da-DK" dirty="0"/>
          </a:p>
        </p:txBody>
      </p:sp>
      <p:pic>
        <p:nvPicPr>
          <p:cNvPr id="1026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945" y="5598620"/>
            <a:ext cx="2539003" cy="712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Lisbeth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57589"/>
            <a:ext cx="994506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Leder gennem 25 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Fortid som linjechef, direktør og bestyrelsesmedlem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Uddannet på ASB/Århus Universitet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Arbejdet i bl.a. Dansk Supermarked i DK, UK og Tyskland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Har tidligere været selvstændig i 10 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Rejst meget, oplevet mange kulturer og måder at arbejde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   sammen på – og det modsatte!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Har en kæmpestor passion for at udvikle virksomheder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Tennis nørd 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395" y="1737360"/>
            <a:ext cx="3682285" cy="368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6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57589"/>
            <a:ext cx="99450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a-DK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felt 3"/>
          <p:cNvSpPr txBox="1"/>
          <p:nvPr/>
        </p:nvSpPr>
        <p:spPr>
          <a:xfrm>
            <a:off x="515156" y="1801906"/>
            <a:ext cx="11560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a-DK" sz="4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a-DK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a-DK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Er det kun mig, der ingen fordomme har?</a:t>
            </a:r>
          </a:p>
        </p:txBody>
      </p:sp>
    </p:spTree>
    <p:extLst>
      <p:ext uri="{BB962C8B-B14F-4D97-AF65-F5344CB8AC3E}">
        <p14:creationId xmlns:p14="http://schemas.microsoft.com/office/powerpoint/2010/main" val="243903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57589"/>
            <a:ext cx="99450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a-DK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felt 3"/>
          <p:cNvSpPr txBox="1"/>
          <p:nvPr/>
        </p:nvSpPr>
        <p:spPr>
          <a:xfrm>
            <a:off x="515156" y="1801906"/>
            <a:ext cx="1083113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a-DK" sz="4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Hvad er fordomme?</a:t>
            </a:r>
          </a:p>
          <a:p>
            <a:pPr algn="ctr"/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Ordbogen: En dom på forhånd. En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for-dom</a:t>
            </a: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Hvorfor kan de være gift for virksomhedens udvikling?</a:t>
            </a:r>
          </a:p>
          <a:p>
            <a:pPr algn="ctr"/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Lad os se lidt mere på dét……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57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70468"/>
            <a:ext cx="994506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Fordomme (stereotyper) skaber grænser og misforståelser forstørres 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Typiske stereotype: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Kvinder kan ikke køre bil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Alle grønlændere drikker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IT-afdelingen laver altid ged i tingene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Direktører forstår aldrig noget af det, der foregår i virksomheden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Alle over 50 vil hellere løse Sudoku end gå på arbejde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Mænd er døden nær, når kropstemperaturen overstiger 37,5</a:t>
            </a: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I princippet kan der være fordomme om ALT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05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70468"/>
            <a:ext cx="99450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Fordomme i virksomheder kan f.eks. forårsage</a:t>
            </a:r>
          </a:p>
          <a:p>
            <a:pPr algn="ctr"/>
            <a:endParaRPr lang="da-DK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a-DK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At medarbejderne ikke efteruddanner sig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At medarbejdernes potentiale ikke ses og udnyttes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At virksomheden ikke styres af strategien, men af fordoms-politiet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At virksomheden forlænger sin verden med brædder i stedet for at finde nye veje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At oplagte muligheder ikke gribes og udnyttes</a:t>
            </a:r>
          </a:p>
        </p:txBody>
      </p:sp>
    </p:spTree>
    <p:extLst>
      <p:ext uri="{BB962C8B-B14F-4D97-AF65-F5344CB8AC3E}">
        <p14:creationId xmlns:p14="http://schemas.microsoft.com/office/powerpoint/2010/main" val="193353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57589"/>
            <a:ext cx="994506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a-DK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 bliver værre endnu</a:t>
            </a:r>
          </a:p>
          <a:p>
            <a:pPr algn="ctr"/>
            <a:endParaRPr lang="da-DK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b="1" dirty="0" smtClean="0">
                <a:latin typeface="Arial" panose="020B0604020202020204" pitchFamily="34" charset="0"/>
                <a:cs typeface="Arial" panose="020B0604020202020204" pitchFamily="34" charset="0"/>
              </a:rPr>
              <a:t>Der findes både bevidste og ubevidste fordomme</a:t>
            </a:r>
          </a:p>
          <a:p>
            <a:endParaRPr lang="da-D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Det vil sige, at ubevidste fordomme kan snige sig ind overalt. De er med andre ord potentielt farlige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Højrepil 4"/>
          <p:cNvSpPr/>
          <p:nvPr/>
        </p:nvSpPr>
        <p:spPr>
          <a:xfrm>
            <a:off x="1339403" y="3477296"/>
            <a:ext cx="9232844" cy="8113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Påstand: Ubevidste fordomme kan påvirke selv de mest fordomsfrie mennesker</a:t>
            </a:r>
            <a:endParaRPr lang="da-DK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013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57589"/>
            <a:ext cx="994506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Ubevidste fordomme</a:t>
            </a:r>
            <a:endParaRPr lang="da-D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Højrepil 4"/>
          <p:cNvSpPr/>
          <p:nvPr/>
        </p:nvSpPr>
        <p:spPr>
          <a:xfrm>
            <a:off x="1339403" y="3477296"/>
            <a:ext cx="9232844" cy="8113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Påstand: Ubevidste fordomme er farligere end bevidste fordomme</a:t>
            </a:r>
            <a:endParaRPr lang="da-DK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069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57589"/>
            <a:ext cx="99450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Ubevidste fordomme:</a:t>
            </a:r>
          </a:p>
          <a:p>
            <a:r>
              <a:rPr lang="da-D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Ikke nok med, at vi ikke ved, at vi har dem </a:t>
            </a:r>
            <a:endParaRPr lang="da-DK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 TROR ikke, at vi har dem</a:t>
            </a:r>
          </a:p>
          <a:p>
            <a:endParaRPr lang="da-DK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 tror, at de ANDRE har dem</a:t>
            </a:r>
          </a:p>
          <a:p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C:\Users\Anne-Marie Dahl\Pictures\newstrateg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29032" y="2114528"/>
            <a:ext cx="4533900" cy="3008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49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57589"/>
            <a:ext cx="994506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Hvorfor er alt dette vigtigt?</a:t>
            </a: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Fordi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Ubevidste fordomme påvirker kulturen, hvis den ikke er defineret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Ubevidste fordomme styrer kulturbærerne, hvis kulturen ikke er defineret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Ubevidste fordomme begrænser medarbejdernes  udvikling, hvis de er røget i ”fordoms-kassen”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Ubevidste fordomme kan snige sig ind alle vegne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Ubevidste fordomme kan direkte forklæde sig som kultur og blive styrende i virksomheden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22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57589"/>
            <a:ext cx="9945066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a-DK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et er jo mig!! Den fordomsfrie….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Kan det virkelig passe?</a:t>
            </a:r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Har jeg ubevidste fordomme? </a:t>
            </a:r>
          </a:p>
          <a:p>
            <a:pPr marL="342900" indent="-342900">
              <a:buFontTx/>
              <a:buChar char="-"/>
            </a:pP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Skaber jeg dårlige vibes i organisationen?</a:t>
            </a:r>
          </a:p>
          <a:p>
            <a:pPr marL="342900" indent="-342900">
              <a:buFontTx/>
              <a:buChar char="-"/>
            </a:pP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Er jeg bærer af dårlig kultur i virksomheden?</a:t>
            </a:r>
          </a:p>
          <a:p>
            <a:pPr marL="342900" indent="-342900">
              <a:buFontTx/>
              <a:buChar char="-"/>
            </a:pP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Er jeg med til at skabe dårligere resultater for virksomheden?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581" y="2498206"/>
            <a:ext cx="1747771" cy="131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2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57589"/>
            <a:ext cx="994506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Jamen, så gør dog noget!</a:t>
            </a:r>
          </a:p>
          <a:p>
            <a:endParaRPr lang="da-D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Led efter de der fordomme, slå dem ned, spis dem, vaccinér mod dem!!</a:t>
            </a:r>
          </a:p>
          <a:p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118" y="1957589"/>
            <a:ext cx="3721193" cy="247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9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57589"/>
            <a:ext cx="99450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a-DK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felt 3"/>
          <p:cNvSpPr txBox="1"/>
          <p:nvPr/>
        </p:nvSpPr>
        <p:spPr>
          <a:xfrm>
            <a:off x="1210614" y="1801906"/>
            <a:ext cx="1086484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Løsninger?</a:t>
            </a:r>
          </a:p>
          <a:p>
            <a:endParaRPr lang="da-DK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b="1" dirty="0" smtClean="0">
                <a:latin typeface="Arial" panose="020B0604020202020204" pitchFamily="34" charset="0"/>
                <a:cs typeface="Arial" panose="020B0604020202020204" pitchFamily="34" charset="0"/>
              </a:rPr>
              <a:t>Der findes ingen nemme svar. </a:t>
            </a:r>
          </a:p>
          <a:p>
            <a:endParaRPr lang="da-D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b="1" dirty="0" smtClean="0">
                <a:latin typeface="Arial" panose="020B0604020202020204" pitchFamily="34" charset="0"/>
                <a:cs typeface="Arial" panose="020B0604020202020204" pitchFamily="34" charset="0"/>
              </a:rPr>
              <a:t>Men skridt i den rigtige retning er:</a:t>
            </a:r>
          </a:p>
          <a:p>
            <a:endParaRPr lang="da-DK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014" y="2782477"/>
            <a:ext cx="5833267" cy="250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12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57589"/>
            <a:ext cx="9945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Højrepil 3"/>
          <p:cNvSpPr/>
          <p:nvPr/>
        </p:nvSpPr>
        <p:spPr>
          <a:xfrm>
            <a:off x="1403797" y="2550017"/>
            <a:ext cx="9646276" cy="828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>
                <a:solidFill>
                  <a:schemeClr val="tx1"/>
                </a:solidFill>
              </a:rPr>
              <a:t>Påstand: Ingen af os kan sige os fri for at have fordomme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1403797" y="3721994"/>
            <a:ext cx="91568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Erkend og acceptér ovenstående påstand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Tal om det i virksomheden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Skab en klar kultur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Find kulturbærerne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Erstat fordomme med nysgerrighed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Brug humor</a:t>
            </a:r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147" y="4108937"/>
            <a:ext cx="2407061" cy="152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5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57589"/>
            <a:ext cx="994506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Og husk at </a:t>
            </a:r>
          </a:p>
          <a:p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a-DK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DOM</a:t>
            </a:r>
          </a:p>
          <a:p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Stavet bagfra er</a:t>
            </a:r>
          </a:p>
          <a:p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da-D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</a:t>
            </a:r>
          </a:p>
          <a:p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65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Om fordomme</a:t>
            </a:r>
            <a:endParaRPr lang="da-DK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5500071"/>
            <a:ext cx="2264067" cy="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1210614" y="1957589"/>
            <a:ext cx="99450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a-DK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da-DK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8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">
  <a:themeElements>
    <a:clrScheme name="Brugerdefineret 3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90A2CF"/>
      </a:accent1>
      <a:accent2>
        <a:srgbClr val="C5DBEE"/>
      </a:accent2>
      <a:accent3>
        <a:srgbClr val="7EB2E6"/>
      </a:accent3>
      <a:accent4>
        <a:srgbClr val="596984"/>
      </a:accent4>
      <a:accent5>
        <a:srgbClr val="5AA2AE"/>
      </a:accent5>
      <a:accent6>
        <a:srgbClr val="9D90A0"/>
      </a:accent6>
      <a:hlink>
        <a:srgbClr val="BE98DB"/>
      </a:hlink>
      <a:folHlink>
        <a:srgbClr val="8BD6F6"/>
      </a:folHlink>
    </a:clrScheme>
    <a:fontScheme name="Retr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486</TotalTime>
  <Words>530</Words>
  <Application>Microsoft Office PowerPoint</Application>
  <PresentationFormat>Widescreen</PresentationFormat>
  <Paragraphs>169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Retro</vt:lpstr>
      <vt:lpstr>Om fordomme</vt:lpstr>
      <vt:lpstr>Om Lisbeth</vt:lpstr>
      <vt:lpstr>Om fordomme</vt:lpstr>
      <vt:lpstr>Om fordomme</vt:lpstr>
      <vt:lpstr>Om fordomme</vt:lpstr>
      <vt:lpstr>Om fordomme</vt:lpstr>
      <vt:lpstr>Om fordomme</vt:lpstr>
      <vt:lpstr>Om fordomme</vt:lpstr>
      <vt:lpstr>Om fordomme</vt:lpstr>
      <vt:lpstr>Om fordomme</vt:lpstr>
      <vt:lpstr>Om fordomme</vt:lpstr>
      <vt:lpstr>Om fordomme</vt:lpstr>
      <vt:lpstr>Om fordomme</vt:lpstr>
      <vt:lpstr>Om fordomme</vt:lpstr>
      <vt:lpstr>Om fordomme</vt:lpstr>
      <vt:lpstr>Om fordomme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LIsbeth Edelmann Nyborg</dc:creator>
  <cp:lastModifiedBy>Kirstine Lystager (event- og designansvarlig – kily@eaaa.dk)</cp:lastModifiedBy>
  <cp:revision>131</cp:revision>
  <dcterms:created xsi:type="dcterms:W3CDTF">2016-01-11T13:09:54Z</dcterms:created>
  <dcterms:modified xsi:type="dcterms:W3CDTF">2017-04-06T12:53:21Z</dcterms:modified>
</cp:coreProperties>
</file>