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14" r:id="rId2"/>
    <p:sldId id="324" r:id="rId3"/>
    <p:sldId id="325" r:id="rId4"/>
    <p:sldId id="340" r:id="rId5"/>
    <p:sldId id="326" r:id="rId6"/>
    <p:sldId id="327" r:id="rId7"/>
    <p:sldId id="333" r:id="rId8"/>
    <p:sldId id="342" r:id="rId9"/>
    <p:sldId id="341" r:id="rId10"/>
    <p:sldId id="343" r:id="rId11"/>
    <p:sldId id="329" r:id="rId12"/>
    <p:sldId id="344" r:id="rId13"/>
    <p:sldId id="345" r:id="rId14"/>
    <p:sldId id="346" r:id="rId15"/>
    <p:sldId id="347" r:id="rId16"/>
    <p:sldId id="348" r:id="rId17"/>
    <p:sldId id="332" r:id="rId18"/>
    <p:sldId id="349" r:id="rId19"/>
    <p:sldId id="350" r:id="rId20"/>
    <p:sldId id="351" r:id="rId21"/>
    <p:sldId id="352" r:id="rId22"/>
    <p:sldId id="355" r:id="rId23"/>
    <p:sldId id="353" r:id="rId24"/>
    <p:sldId id="356" r:id="rId25"/>
    <p:sldId id="357" r:id="rId26"/>
    <p:sldId id="358" r:id="rId27"/>
    <p:sldId id="359" r:id="rId28"/>
    <p:sldId id="371" r:id="rId29"/>
    <p:sldId id="364" r:id="rId30"/>
    <p:sldId id="365" r:id="rId31"/>
    <p:sldId id="366" r:id="rId32"/>
    <p:sldId id="367" r:id="rId33"/>
    <p:sldId id="368" r:id="rId34"/>
    <p:sldId id="369" r:id="rId35"/>
    <p:sldId id="370" r:id="rId36"/>
    <p:sldId id="361" r:id="rId37"/>
  </p:sldIdLst>
  <p:sldSz cx="9144000" cy="6858000" type="screen4x3"/>
  <p:notesSz cx="6794500" cy="9931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A52"/>
    <a:srgbClr val="546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12" autoAdjust="0"/>
  </p:normalViewPr>
  <p:slideViewPr>
    <p:cSldViewPr>
      <p:cViewPr varScale="1">
        <p:scale>
          <a:sx n="93" d="100"/>
          <a:sy n="93" d="100"/>
        </p:scale>
        <p:origin x="1518" y="78"/>
      </p:cViewPr>
      <p:guideLst>
        <p:guide orient="horz" pos="2160"/>
        <p:guide pos="2880"/>
      </p:guideLst>
    </p:cSldViewPr>
  </p:slideViewPr>
  <p:notesTextViewPr>
    <p:cViewPr>
      <p:scale>
        <a:sx n="1" d="1"/>
        <a:sy n="1" d="1"/>
      </p:scale>
      <p:origin x="0" y="0"/>
    </p:cViewPr>
  </p:notesTextViewPr>
  <p:sorterViewPr>
    <p:cViewPr>
      <p:scale>
        <a:sx n="210" d="100"/>
        <a:sy n="210" d="100"/>
      </p:scale>
      <p:origin x="0" y="99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GB"/>
          </a:p>
        </p:txBody>
      </p:sp>
      <p:sp>
        <p:nvSpPr>
          <p:cNvPr id="3" name="Pladsholder til dato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4785C591-64A3-4307-A15B-C1C16BD45C5F}" type="datetimeFigureOut">
              <a:rPr lang="en-GB" smtClean="0"/>
              <a:t>09/03/2017</a:t>
            </a:fld>
            <a:endParaRPr lang="en-GB"/>
          </a:p>
        </p:txBody>
      </p:sp>
      <p:sp>
        <p:nvSpPr>
          <p:cNvPr id="4" name="Pladsholder til sidefod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GB"/>
          </a:p>
        </p:txBody>
      </p:sp>
      <p:sp>
        <p:nvSpPr>
          <p:cNvPr id="5" name="Pladsholder til dias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AD887EF-46F2-4F45-BA1A-1BB0DFC0947C}" type="slidenum">
              <a:rPr lang="en-GB" smtClean="0"/>
              <a:t>‹nr.›</a:t>
            </a:fld>
            <a:endParaRPr lang="en-GB"/>
          </a:p>
        </p:txBody>
      </p:sp>
    </p:spTree>
    <p:extLst>
      <p:ext uri="{BB962C8B-B14F-4D97-AF65-F5344CB8AC3E}">
        <p14:creationId xmlns:p14="http://schemas.microsoft.com/office/powerpoint/2010/main" val="1543356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27EAA7B7-9729-4998-A735-980F4A67C550}" type="datetimeFigureOut">
              <a:rPr lang="da-DK" smtClean="0"/>
              <a:t>09-03-2017</a:t>
            </a:fld>
            <a:endParaRPr lang="da-DK"/>
          </a:p>
        </p:txBody>
      </p:sp>
      <p:sp>
        <p:nvSpPr>
          <p:cNvPr id="4" name="Pladsholder til diasbillede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A5874EA0-E96F-4A9F-BECE-F82ED93FDC31}" type="slidenum">
              <a:rPr lang="da-DK" smtClean="0"/>
              <a:t>‹nr.›</a:t>
            </a:fld>
            <a:endParaRPr lang="da-DK"/>
          </a:p>
        </p:txBody>
      </p:sp>
    </p:spTree>
    <p:extLst>
      <p:ext uri="{BB962C8B-B14F-4D97-AF65-F5344CB8AC3E}">
        <p14:creationId xmlns:p14="http://schemas.microsoft.com/office/powerpoint/2010/main" val="1106697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6</a:t>
            </a:fld>
            <a:endParaRPr lang="da-DK"/>
          </a:p>
        </p:txBody>
      </p:sp>
    </p:spTree>
    <p:extLst>
      <p:ext uri="{BB962C8B-B14F-4D97-AF65-F5344CB8AC3E}">
        <p14:creationId xmlns:p14="http://schemas.microsoft.com/office/powerpoint/2010/main" val="3692228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9</a:t>
            </a:fld>
            <a:endParaRPr lang="da-DK"/>
          </a:p>
        </p:txBody>
      </p:sp>
    </p:spTree>
    <p:extLst>
      <p:ext uri="{BB962C8B-B14F-4D97-AF65-F5344CB8AC3E}">
        <p14:creationId xmlns:p14="http://schemas.microsoft.com/office/powerpoint/2010/main" val="237686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Scientific Elite</a:t>
            </a:r>
            <a:r>
              <a:rPr lang="da-DK" baseline="0" dirty="0" smtClean="0"/>
              <a:t>, </a:t>
            </a:r>
          </a:p>
          <a:p>
            <a:r>
              <a:rPr lang="da-DK" baseline="0" dirty="0" smtClean="0"/>
              <a:t>Danmark har stolte håndværkstraditioner, lav/flad magtstruktur, stadig et effektivt uddannelsessystem med lav tærskel for deltagelse, har haft/stadig et godt </a:t>
            </a:r>
            <a:r>
              <a:rPr lang="da-DK" baseline="0" dirty="0" err="1" smtClean="0"/>
              <a:t>erhvervsudd.system</a:t>
            </a:r>
            <a:r>
              <a:rPr lang="da-DK" baseline="0" dirty="0" smtClean="0"/>
              <a:t> med mesterlære (på vej væk), europæiske/kontinentale tradition med helhed, samfund og løfte bundniveauet i stedet for den amerikanske – sætte barren højt, fokusere på enere, enhver er sin egen lykkes smed.</a:t>
            </a:r>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12</a:t>
            </a:fld>
            <a:endParaRPr lang="da-DK"/>
          </a:p>
        </p:txBody>
      </p:sp>
    </p:spTree>
    <p:extLst>
      <p:ext uri="{BB962C8B-B14F-4D97-AF65-F5344CB8AC3E}">
        <p14:creationId xmlns:p14="http://schemas.microsoft.com/office/powerpoint/2010/main" val="208243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I </a:t>
            </a:r>
            <a:r>
              <a:rPr lang="da-DK" sz="1200" kern="1200" dirty="0" err="1" smtClean="0">
                <a:solidFill>
                  <a:schemeClr val="tx1"/>
                </a:solidFill>
                <a:effectLst/>
                <a:latin typeface="+mn-lt"/>
                <a:ea typeface="+mn-ea"/>
                <a:cs typeface="+mn-cs"/>
              </a:rPr>
              <a:t>PwC’s</a:t>
            </a:r>
            <a:r>
              <a:rPr lang="da-DK" sz="1200" kern="1200" dirty="0" smtClean="0">
                <a:solidFill>
                  <a:schemeClr val="tx1"/>
                </a:solidFill>
                <a:effectLst/>
                <a:latin typeface="+mn-lt"/>
                <a:ea typeface="+mn-ea"/>
                <a:cs typeface="+mn-cs"/>
              </a:rPr>
              <a:t> </a:t>
            </a:r>
            <a:r>
              <a:rPr lang="da-DK" sz="1200" i="1" kern="1200" dirty="0" err="1" smtClean="0">
                <a:solidFill>
                  <a:schemeClr val="tx1"/>
                </a:solidFill>
                <a:effectLst/>
                <a:latin typeface="+mn-lt"/>
                <a:ea typeface="+mn-ea"/>
                <a:cs typeface="+mn-cs"/>
              </a:rPr>
              <a:t>Annual</a:t>
            </a:r>
            <a:r>
              <a:rPr lang="da-DK" sz="1200" i="1" kern="1200" dirty="0" smtClean="0">
                <a:solidFill>
                  <a:schemeClr val="tx1"/>
                </a:solidFill>
                <a:effectLst/>
                <a:latin typeface="+mn-lt"/>
                <a:ea typeface="+mn-ea"/>
                <a:cs typeface="+mn-cs"/>
              </a:rPr>
              <a:t> Global CEO </a:t>
            </a:r>
            <a:r>
              <a:rPr lang="da-DK" sz="1200" i="1" kern="1200" dirty="0" err="1" smtClean="0">
                <a:solidFill>
                  <a:schemeClr val="tx1"/>
                </a:solidFill>
                <a:effectLst/>
                <a:latin typeface="+mn-lt"/>
                <a:ea typeface="+mn-ea"/>
                <a:cs typeface="+mn-cs"/>
              </a:rPr>
              <a:t>Survey</a:t>
            </a:r>
            <a:r>
              <a:rPr lang="da-DK" sz="1200" i="1" kern="1200" dirty="0" smtClean="0">
                <a:solidFill>
                  <a:schemeClr val="tx1"/>
                </a:solidFill>
                <a:effectLst/>
                <a:latin typeface="+mn-lt"/>
                <a:ea typeface="+mn-ea"/>
                <a:cs typeface="+mn-cs"/>
              </a:rPr>
              <a:t>: The Talent Challenge </a:t>
            </a:r>
            <a:r>
              <a:rPr lang="da-DK" sz="1200" kern="1200" dirty="0" smtClean="0">
                <a:solidFill>
                  <a:schemeClr val="tx1"/>
                </a:solidFill>
                <a:effectLst/>
                <a:latin typeface="+mn-lt"/>
                <a:ea typeface="+mn-ea"/>
                <a:cs typeface="+mn-cs"/>
              </a:rPr>
              <a:t>(2014) giver hele 93 pct. af de adspurgte direktører udtryk for, at de er klar over, at de er nødt til at gøre en indsats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strategisk plan for at tiltrække og fastholde talenter, og at dette har første prioritet. </a:t>
            </a: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14</a:t>
            </a:fld>
            <a:endParaRPr lang="da-DK"/>
          </a:p>
        </p:txBody>
      </p:sp>
    </p:spTree>
    <p:extLst>
      <p:ext uri="{BB962C8B-B14F-4D97-AF65-F5344CB8AC3E}">
        <p14:creationId xmlns:p14="http://schemas.microsoft.com/office/powerpoint/2010/main" val="3989644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Hvis vi lader specialister (inkl. dem under oplæring) sejle deres egen sø, undlader at sætte rammer og kontinuerligt følge op, risikerer vi, at de mister motivationen og evnen til at lære effektivt. Som leder kan du være udfordret af, at dine specialister ved mere om deres enkelte fagområder, end du gør, og her bliver en af dine fremmeste opgaver at styre rammerne frem for fagligheden. Specialisterne har brug for rammer og retning for at lære det rette på det rette tidspunkt med de rette mennesker. Det er din opgave at sørge for, at du udøver den passende form for ledelse, der gør dem i stand til at lære accelereret. </a:t>
            </a: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17</a:t>
            </a:fld>
            <a:endParaRPr lang="da-DK"/>
          </a:p>
        </p:txBody>
      </p:sp>
    </p:spTree>
    <p:extLst>
      <p:ext uri="{BB962C8B-B14F-4D97-AF65-F5344CB8AC3E}">
        <p14:creationId xmlns:p14="http://schemas.microsoft.com/office/powerpoint/2010/main" val="2819730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Vi prøver at bygge respektfulde relationer, og vi træner folk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tværs af lande og funktioner i arkitektur, litteratur, kunst og design. Det er lige </a:t>
            </a:r>
            <a:r>
              <a:rPr lang="da-DK" sz="1200" kern="1200" dirty="0" err="1" smtClean="0">
                <a:solidFill>
                  <a:schemeClr val="tx1"/>
                </a:solidFill>
                <a:effectLst/>
                <a:latin typeface="+mn-lt"/>
                <a:ea typeface="+mn-ea"/>
                <a:cs typeface="+mn-cs"/>
              </a:rPr>
              <a:t>sa</a:t>
            </a:r>
            <a:r>
              <a:rPr lang="da-DK" sz="1200" kern="1200" dirty="0" smtClean="0">
                <a:solidFill>
                  <a:schemeClr val="tx1"/>
                </a:solidFill>
                <a:effectLst/>
                <a:latin typeface="+mn-lt"/>
                <a:ea typeface="+mn-ea"/>
                <a:cs typeface="+mn-cs"/>
              </a:rPr>
              <a:t>̊ vigtigt, at vores receptionister ved noget om kunst og design som vores designere. Vi samarbejder ofte med nogle af verdens bedste ar- </a:t>
            </a:r>
            <a:r>
              <a:rPr lang="da-DK" sz="1200" kern="1200" dirty="0" err="1" smtClean="0">
                <a:solidFill>
                  <a:schemeClr val="tx1"/>
                </a:solidFill>
                <a:effectLst/>
                <a:latin typeface="+mn-lt"/>
                <a:ea typeface="+mn-ea"/>
                <a:cs typeface="+mn-cs"/>
              </a:rPr>
              <a:t>kitekter</a:t>
            </a:r>
            <a:r>
              <a:rPr lang="da-DK" sz="1200" kern="1200" dirty="0" smtClean="0">
                <a:solidFill>
                  <a:schemeClr val="tx1"/>
                </a:solidFill>
                <a:effectLst/>
                <a:latin typeface="+mn-lt"/>
                <a:ea typeface="+mn-ea"/>
                <a:cs typeface="+mn-cs"/>
              </a:rPr>
              <a:t> og designere, og </a:t>
            </a:r>
            <a:r>
              <a:rPr lang="da-DK" sz="1200" kern="1200" dirty="0" err="1" smtClean="0">
                <a:solidFill>
                  <a:schemeClr val="tx1"/>
                </a:solidFill>
                <a:effectLst/>
                <a:latin typeface="+mn-lt"/>
                <a:ea typeface="+mn-ea"/>
                <a:cs typeface="+mn-cs"/>
              </a:rPr>
              <a:t>sa</a:t>
            </a:r>
            <a:r>
              <a:rPr lang="da-DK" sz="1200" kern="1200" dirty="0" smtClean="0">
                <a:solidFill>
                  <a:schemeClr val="tx1"/>
                </a:solidFill>
                <a:effectLst/>
                <a:latin typeface="+mn-lt"/>
                <a:ea typeface="+mn-ea"/>
                <a:cs typeface="+mn-cs"/>
              </a:rPr>
              <a:t>̊ er det vigtigt, at de bliver budt velkommen af en, der ved noget om deres </a:t>
            </a:r>
            <a:r>
              <a:rPr lang="da-DK" sz="1200" kern="1200" dirty="0" err="1" smtClean="0">
                <a:solidFill>
                  <a:schemeClr val="tx1"/>
                </a:solidFill>
                <a:effectLst/>
                <a:latin typeface="+mn-lt"/>
                <a:ea typeface="+mn-ea"/>
                <a:cs typeface="+mn-cs"/>
              </a:rPr>
              <a:t>arbej</a:t>
            </a:r>
            <a:r>
              <a:rPr lang="da-DK" sz="1200" kern="1200" dirty="0" smtClean="0">
                <a:solidFill>
                  <a:schemeClr val="tx1"/>
                </a:solidFill>
                <a:effectLst/>
                <a:latin typeface="+mn-lt"/>
                <a:ea typeface="+mn-ea"/>
                <a:cs typeface="+mn-cs"/>
              </a:rPr>
              <a:t>- de og miljøet generelt. </a:t>
            </a:r>
            <a:endParaRPr lang="da-DK" dirty="0" smtClean="0"/>
          </a:p>
          <a:p>
            <a:r>
              <a:rPr lang="da-DK" sz="1200" kern="1200" dirty="0" smtClean="0">
                <a:solidFill>
                  <a:schemeClr val="tx1"/>
                </a:solidFill>
                <a:effectLst/>
                <a:latin typeface="+mn-lt"/>
                <a:ea typeface="+mn-ea"/>
                <a:cs typeface="+mn-cs"/>
              </a:rPr>
              <a:t>En læringskultur skabes </a:t>
            </a:r>
            <a:r>
              <a:rPr lang="da-DK" sz="1200" kern="1200" dirty="0" err="1" smtClean="0">
                <a:solidFill>
                  <a:schemeClr val="tx1"/>
                </a:solidFill>
                <a:effectLst/>
                <a:latin typeface="+mn-lt"/>
                <a:ea typeface="+mn-ea"/>
                <a:cs typeface="+mn-cs"/>
              </a:rPr>
              <a:t>således</a:t>
            </a:r>
            <a:r>
              <a:rPr lang="da-DK" sz="1200" kern="1200" dirty="0" smtClean="0">
                <a:solidFill>
                  <a:schemeClr val="tx1"/>
                </a:solidFill>
                <a:effectLst/>
                <a:latin typeface="+mn-lt"/>
                <a:ea typeface="+mn-ea"/>
                <a:cs typeface="+mn-cs"/>
              </a:rPr>
              <a:t>, ifølge Mads, gennem læring, nye erfaringer og respektfulde relationer. Kvadrat udmærker sig ved en meget systematisk tilgang </a:t>
            </a:r>
            <a:endParaRPr lang="da-DK" dirty="0" smtClean="0"/>
          </a:p>
          <a:p>
            <a:r>
              <a:rPr lang="da-DK" sz="1200" kern="1200" dirty="0" smtClean="0">
                <a:solidFill>
                  <a:schemeClr val="tx1"/>
                </a:solidFill>
                <a:effectLst/>
                <a:latin typeface="+mn-lt"/>
                <a:ea typeface="+mn-ea"/>
                <a:cs typeface="+mn-cs"/>
              </a:rPr>
              <a:t>til udvikling af virksomhedens læringskultur. Men det er en systematik, der er </a:t>
            </a:r>
            <a:r>
              <a:rPr lang="da-DK" sz="1200" kern="1200" dirty="0" err="1" smtClean="0">
                <a:solidFill>
                  <a:schemeClr val="tx1"/>
                </a:solidFill>
                <a:effectLst/>
                <a:latin typeface="+mn-lt"/>
                <a:ea typeface="+mn-ea"/>
                <a:cs typeface="+mn-cs"/>
              </a:rPr>
              <a:t>relationsbåret</a:t>
            </a:r>
            <a:r>
              <a:rPr lang="da-DK" sz="1200" kern="1200" dirty="0" smtClean="0">
                <a:solidFill>
                  <a:schemeClr val="tx1"/>
                </a:solidFill>
                <a:effectLst/>
                <a:latin typeface="+mn-lt"/>
                <a:ea typeface="+mn-ea"/>
                <a:cs typeface="+mn-cs"/>
              </a:rPr>
              <a:t> og tilpasset konteksten. </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20</a:t>
            </a:fld>
            <a:endParaRPr lang="da-DK"/>
          </a:p>
        </p:txBody>
      </p:sp>
    </p:spTree>
    <p:extLst>
      <p:ext uri="{BB962C8B-B14F-4D97-AF65-F5344CB8AC3E}">
        <p14:creationId xmlns:p14="http://schemas.microsoft.com/office/powerpoint/2010/main" val="132744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Men der er en </a:t>
            </a:r>
            <a:r>
              <a:rPr lang="da-DK" sz="1200" kern="1200" dirty="0" err="1" smtClean="0">
                <a:solidFill>
                  <a:schemeClr val="tx1"/>
                </a:solidFill>
                <a:effectLst/>
                <a:latin typeface="+mn-lt"/>
                <a:ea typeface="+mn-ea"/>
                <a:cs typeface="+mn-cs"/>
              </a:rPr>
              <a:t>hårfin</a:t>
            </a:r>
            <a:r>
              <a:rPr lang="da-DK" sz="1200" kern="1200" dirty="0" smtClean="0">
                <a:solidFill>
                  <a:schemeClr val="tx1"/>
                </a:solidFill>
                <a:effectLst/>
                <a:latin typeface="+mn-lt"/>
                <a:ea typeface="+mn-ea"/>
                <a:cs typeface="+mn-cs"/>
              </a:rPr>
              <a:t> balance mellem at bruge evalueringen aktivt til at fremme læring og lade evaluering få større prioritet end læring. I mange af vores </a:t>
            </a:r>
            <a:r>
              <a:rPr lang="da-DK" sz="1200" kern="1200" dirty="0" err="1" smtClean="0">
                <a:solidFill>
                  <a:schemeClr val="tx1"/>
                </a:solidFill>
                <a:effectLst/>
                <a:latin typeface="+mn-lt"/>
                <a:ea typeface="+mn-ea"/>
                <a:cs typeface="+mn-cs"/>
              </a:rPr>
              <a:t>organisati</a:t>
            </a:r>
            <a:r>
              <a:rPr lang="da-DK" sz="1200" kern="1200" dirty="0" smtClean="0">
                <a:solidFill>
                  <a:schemeClr val="tx1"/>
                </a:solidFill>
                <a:effectLst/>
                <a:latin typeface="+mn-lt"/>
                <a:ea typeface="+mn-ea"/>
                <a:cs typeface="+mn-cs"/>
              </a:rPr>
              <a:t>- </a:t>
            </a:r>
            <a:r>
              <a:rPr lang="da-DK" sz="1200" kern="1200" dirty="0" err="1" smtClean="0">
                <a:solidFill>
                  <a:schemeClr val="tx1"/>
                </a:solidFill>
                <a:effectLst/>
                <a:latin typeface="+mn-lt"/>
                <a:ea typeface="+mn-ea"/>
                <a:cs typeface="+mn-cs"/>
              </a:rPr>
              <a:t>oner</a:t>
            </a:r>
            <a:r>
              <a:rPr lang="da-DK" sz="1200" kern="1200" dirty="0" smtClean="0">
                <a:solidFill>
                  <a:schemeClr val="tx1"/>
                </a:solidFill>
                <a:effectLst/>
                <a:latin typeface="+mn-lt"/>
                <a:ea typeface="+mn-ea"/>
                <a:cs typeface="+mn-cs"/>
              </a:rPr>
              <a:t> er pendulet </a:t>
            </a:r>
            <a:r>
              <a:rPr lang="da-DK" sz="1200" kern="1200" dirty="0" err="1" smtClean="0">
                <a:solidFill>
                  <a:schemeClr val="tx1"/>
                </a:solidFill>
                <a:effectLst/>
                <a:latin typeface="+mn-lt"/>
                <a:ea typeface="+mn-ea"/>
                <a:cs typeface="+mn-cs"/>
              </a:rPr>
              <a:t>måske</a:t>
            </a:r>
            <a:r>
              <a:rPr lang="da-DK" sz="1200" kern="1200" dirty="0" smtClean="0">
                <a:solidFill>
                  <a:schemeClr val="tx1"/>
                </a:solidFill>
                <a:effectLst/>
                <a:latin typeface="+mn-lt"/>
                <a:ea typeface="+mn-ea"/>
                <a:cs typeface="+mn-cs"/>
              </a:rPr>
              <a:t> svinget for langt ud i vores jagt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evidens, og som resultat har vi erstattet læringskultur med evalueringskultur. </a:t>
            </a: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21</a:t>
            </a:fld>
            <a:endParaRPr lang="da-DK"/>
          </a:p>
        </p:txBody>
      </p:sp>
    </p:spTree>
    <p:extLst>
      <p:ext uri="{BB962C8B-B14F-4D97-AF65-F5344CB8AC3E}">
        <p14:creationId xmlns:p14="http://schemas.microsoft.com/office/powerpoint/2010/main" val="307999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err="1" smtClean="0">
                <a:solidFill>
                  <a:schemeClr val="tx1"/>
                </a:solidFill>
                <a:effectLst/>
                <a:latin typeface="+mn-lt"/>
                <a:ea typeface="+mn-ea"/>
                <a:cs typeface="+mn-cs"/>
              </a:rPr>
              <a:t>Således</a:t>
            </a:r>
            <a:r>
              <a:rPr lang="da-DK" sz="1200" kern="1200" dirty="0" smtClean="0">
                <a:solidFill>
                  <a:schemeClr val="tx1"/>
                </a:solidFill>
                <a:effectLst/>
                <a:latin typeface="+mn-lt"/>
                <a:ea typeface="+mn-ea"/>
                <a:cs typeface="+mn-cs"/>
              </a:rPr>
              <a:t> kunne man læse i et interview med den verdens- berømte ledelsesteoretiker Henry Mintzberg i april 2015, hvor han brugte IKEA som eksempel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en særdeles </a:t>
            </a:r>
            <a:r>
              <a:rPr lang="da-DK" sz="1200" kern="1200" dirty="0" err="1" smtClean="0">
                <a:solidFill>
                  <a:schemeClr val="tx1"/>
                </a:solidFill>
                <a:effectLst/>
                <a:latin typeface="+mn-lt"/>
                <a:ea typeface="+mn-ea"/>
                <a:cs typeface="+mn-cs"/>
              </a:rPr>
              <a:t>inno</a:t>
            </a:r>
            <a:r>
              <a:rPr lang="da-DK" sz="1200" kern="1200" dirty="0" smtClean="0">
                <a:solidFill>
                  <a:schemeClr val="tx1"/>
                </a:solidFill>
                <a:effectLst/>
                <a:latin typeface="+mn-lt"/>
                <a:ea typeface="+mn-ea"/>
                <a:cs typeface="+mn-cs"/>
              </a:rPr>
              <a:t>- </a:t>
            </a:r>
            <a:r>
              <a:rPr lang="da-DK" sz="1200" kern="1200" dirty="0" err="1" smtClean="0">
                <a:solidFill>
                  <a:schemeClr val="tx1"/>
                </a:solidFill>
                <a:effectLst/>
                <a:latin typeface="+mn-lt"/>
                <a:ea typeface="+mn-ea"/>
                <a:cs typeface="+mn-cs"/>
              </a:rPr>
              <a:t>vativ</a:t>
            </a:r>
            <a:r>
              <a:rPr lang="da-DK" sz="1200" kern="1200" dirty="0" smtClean="0">
                <a:solidFill>
                  <a:schemeClr val="tx1"/>
                </a:solidFill>
                <a:effectLst/>
                <a:latin typeface="+mn-lt"/>
                <a:ea typeface="+mn-ea"/>
                <a:cs typeface="+mn-cs"/>
              </a:rPr>
              <a:t> virksomhed, der har været fabelagtig god til at gribe de ideer, der </a:t>
            </a:r>
            <a:r>
              <a:rPr lang="da-DK" sz="1200" kern="1200" dirty="0" err="1" smtClean="0">
                <a:solidFill>
                  <a:schemeClr val="tx1"/>
                </a:solidFill>
                <a:effectLst/>
                <a:latin typeface="+mn-lt"/>
                <a:ea typeface="+mn-ea"/>
                <a:cs typeface="+mn-cs"/>
              </a:rPr>
              <a:t>opstår</a:t>
            </a:r>
            <a:r>
              <a:rPr lang="da-DK" sz="1200" kern="1200" dirty="0" smtClean="0">
                <a:solidFill>
                  <a:schemeClr val="tx1"/>
                </a:solidFill>
                <a:effectLst/>
                <a:latin typeface="+mn-lt"/>
                <a:ea typeface="+mn-ea"/>
                <a:cs typeface="+mn-cs"/>
              </a:rPr>
              <a:t>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gulvet. De to store strategiske skift der har gjort IKEA til IKEA, opstod ved en tilfældighed, nemlig at møblerne kommer adskilt og i flade pakker, og at kunderne selv </a:t>
            </a:r>
            <a:r>
              <a:rPr lang="da-DK" sz="1200" kern="1200" dirty="0" err="1" smtClean="0">
                <a:solidFill>
                  <a:schemeClr val="tx1"/>
                </a:solidFill>
                <a:effectLst/>
                <a:latin typeface="+mn-lt"/>
                <a:ea typeface="+mn-ea"/>
                <a:cs typeface="+mn-cs"/>
              </a:rPr>
              <a:t>går</a:t>
            </a:r>
            <a:r>
              <a:rPr lang="da-DK" sz="1200" kern="1200" dirty="0" smtClean="0">
                <a:solidFill>
                  <a:schemeClr val="tx1"/>
                </a:solidFill>
                <a:effectLst/>
                <a:latin typeface="+mn-lt"/>
                <a:ea typeface="+mn-ea"/>
                <a:cs typeface="+mn-cs"/>
              </a:rPr>
              <a:t> rundt i en lagerhal og finder varerne. Den første nyskabelse opstod, da en medarbejder ikke kun- </a:t>
            </a:r>
            <a:r>
              <a:rPr lang="da-DK" sz="1200" kern="1200" dirty="0" err="1" smtClean="0">
                <a:solidFill>
                  <a:schemeClr val="tx1"/>
                </a:solidFill>
                <a:effectLst/>
                <a:latin typeface="+mn-lt"/>
                <a:ea typeface="+mn-ea"/>
                <a:cs typeface="+mn-cs"/>
              </a:rPr>
              <a:t>ne</a:t>
            </a:r>
            <a:r>
              <a:rPr lang="da-DK" sz="1200" kern="1200" dirty="0" smtClean="0">
                <a:solidFill>
                  <a:schemeClr val="tx1"/>
                </a:solidFill>
                <a:effectLst/>
                <a:latin typeface="+mn-lt"/>
                <a:ea typeface="+mn-ea"/>
                <a:cs typeface="+mn-cs"/>
              </a:rPr>
              <a:t> få plads til et nyindkøbt bord i bilen og </a:t>
            </a:r>
            <a:r>
              <a:rPr lang="da-DK" sz="1200" kern="1200" dirty="0" err="1" smtClean="0">
                <a:solidFill>
                  <a:schemeClr val="tx1"/>
                </a:solidFill>
                <a:effectLst/>
                <a:latin typeface="+mn-lt"/>
                <a:ea typeface="+mn-ea"/>
                <a:cs typeface="+mn-cs"/>
              </a:rPr>
              <a:t>måtte</a:t>
            </a:r>
            <a:r>
              <a:rPr lang="da-DK" sz="1200" kern="1200" dirty="0" smtClean="0">
                <a:solidFill>
                  <a:schemeClr val="tx1"/>
                </a:solidFill>
                <a:effectLst/>
                <a:latin typeface="+mn-lt"/>
                <a:ea typeface="+mn-ea"/>
                <a:cs typeface="+mn-cs"/>
              </a:rPr>
              <a:t> skrue be- </a:t>
            </a:r>
            <a:r>
              <a:rPr lang="da-DK" sz="1200" kern="1200" dirty="0" err="1" smtClean="0">
                <a:solidFill>
                  <a:schemeClr val="tx1"/>
                </a:solidFill>
                <a:effectLst/>
                <a:latin typeface="+mn-lt"/>
                <a:ea typeface="+mn-ea"/>
                <a:cs typeface="+mn-cs"/>
              </a:rPr>
              <a:t>nene</a:t>
            </a:r>
            <a:r>
              <a:rPr lang="da-DK" sz="1200" kern="1200" dirty="0" smtClean="0">
                <a:solidFill>
                  <a:schemeClr val="tx1"/>
                </a:solidFill>
                <a:effectLst/>
                <a:latin typeface="+mn-lt"/>
                <a:ea typeface="+mn-ea"/>
                <a:cs typeface="+mn-cs"/>
              </a:rPr>
              <a:t> af, mens den anden var en nødløsning, da presset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vareudleveringen blev for stort en dag i et af IKEAs svenske varehuse. </a:t>
            </a:r>
            <a:endParaRPr lang="da-DK" dirty="0" smtClean="0"/>
          </a:p>
          <a:p>
            <a:r>
              <a:rPr lang="da-DK" sz="1200" kern="1200" dirty="0" smtClean="0">
                <a:solidFill>
                  <a:schemeClr val="tx1"/>
                </a:solidFill>
                <a:effectLst/>
                <a:latin typeface="+mn-lt"/>
                <a:ea typeface="+mn-ea"/>
                <a:cs typeface="+mn-cs"/>
              </a:rPr>
              <a:t>De endte med at fjerne skranken og lod folk </a:t>
            </a:r>
            <a:r>
              <a:rPr lang="da-DK" sz="1200" kern="1200" dirty="0" err="1" smtClean="0">
                <a:solidFill>
                  <a:schemeClr val="tx1"/>
                </a:solidFill>
                <a:effectLst/>
                <a:latin typeface="+mn-lt"/>
                <a:ea typeface="+mn-ea"/>
                <a:cs typeface="+mn-cs"/>
              </a:rPr>
              <a:t>ga</a:t>
            </a:r>
            <a:r>
              <a:rPr lang="da-DK" sz="1200" kern="1200" dirty="0" smtClean="0">
                <a:solidFill>
                  <a:schemeClr val="tx1"/>
                </a:solidFill>
                <a:effectLst/>
                <a:latin typeface="+mn-lt"/>
                <a:ea typeface="+mn-ea"/>
                <a:cs typeface="+mn-cs"/>
              </a:rPr>
              <a:t>̊ ind og finde det selv. Det var nok ret kaotisk i starten, men med tiden blev det </a:t>
            </a:r>
            <a:r>
              <a:rPr lang="da-DK" sz="1200" kern="1200" dirty="0" err="1" smtClean="0">
                <a:solidFill>
                  <a:schemeClr val="tx1"/>
                </a:solidFill>
                <a:effectLst/>
                <a:latin typeface="+mn-lt"/>
                <a:ea typeface="+mn-ea"/>
                <a:cs typeface="+mn-cs"/>
              </a:rPr>
              <a:t>sådan</a:t>
            </a:r>
            <a:r>
              <a:rPr lang="da-DK" sz="1200" kern="1200" dirty="0" smtClean="0">
                <a:solidFill>
                  <a:schemeClr val="tx1"/>
                </a:solidFill>
                <a:effectLst/>
                <a:latin typeface="+mn-lt"/>
                <a:ea typeface="+mn-ea"/>
                <a:cs typeface="+mn-cs"/>
              </a:rPr>
              <a:t>, de gjorde i alle vare- huse. Og det </a:t>
            </a:r>
            <a:r>
              <a:rPr lang="da-DK" sz="1200" kern="1200" dirty="0" err="1" smtClean="0">
                <a:solidFill>
                  <a:schemeClr val="tx1"/>
                </a:solidFill>
                <a:effectLst/>
                <a:latin typeface="+mn-lt"/>
                <a:ea typeface="+mn-ea"/>
                <a:cs typeface="+mn-cs"/>
              </a:rPr>
              <a:t>går</a:t>
            </a:r>
            <a:r>
              <a:rPr lang="da-DK" sz="1200" kern="1200" dirty="0" smtClean="0">
                <a:solidFill>
                  <a:schemeClr val="tx1"/>
                </a:solidFill>
                <a:effectLst/>
                <a:latin typeface="+mn-lt"/>
                <a:ea typeface="+mn-ea"/>
                <a:cs typeface="+mn-cs"/>
              </a:rPr>
              <a:t> jo ret godt for dem. Sidst, jeg var i IKEA i Montreal, kunne jeg ikke finde en ledig par- </a:t>
            </a:r>
            <a:r>
              <a:rPr lang="da-DK" sz="1200" kern="1200" dirty="0" err="1" smtClean="0">
                <a:solidFill>
                  <a:schemeClr val="tx1"/>
                </a:solidFill>
                <a:effectLst/>
                <a:latin typeface="+mn-lt"/>
                <a:ea typeface="+mn-ea"/>
                <a:cs typeface="+mn-cs"/>
              </a:rPr>
              <a:t>keringsplads</a:t>
            </a:r>
            <a:r>
              <a:rPr lang="da-DK" sz="1200" kern="1200" dirty="0" smtClean="0">
                <a:solidFill>
                  <a:schemeClr val="tx1"/>
                </a:solidFill>
                <a:effectLst/>
                <a:latin typeface="+mn-lt"/>
                <a:ea typeface="+mn-ea"/>
                <a:cs typeface="+mn-cs"/>
              </a:rPr>
              <a:t>, selvom der var tusindvis af dem. </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23</a:t>
            </a:fld>
            <a:endParaRPr lang="da-DK"/>
          </a:p>
        </p:txBody>
      </p:sp>
    </p:spTree>
    <p:extLst>
      <p:ext uri="{BB962C8B-B14F-4D97-AF65-F5344CB8AC3E}">
        <p14:creationId xmlns:p14="http://schemas.microsoft.com/office/powerpoint/2010/main" val="2922648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Hovedudfordringen i dag, </a:t>
            </a:r>
            <a:r>
              <a:rPr lang="da-DK" sz="1200" kern="1200" dirty="0" err="1" smtClean="0">
                <a:solidFill>
                  <a:schemeClr val="tx1"/>
                </a:solidFill>
                <a:effectLst/>
                <a:latin typeface="+mn-lt"/>
                <a:ea typeface="+mn-ea"/>
                <a:cs typeface="+mn-cs"/>
              </a:rPr>
              <a:t>når</a:t>
            </a:r>
            <a:r>
              <a:rPr lang="da-DK" sz="1200" kern="1200" dirty="0" smtClean="0">
                <a:solidFill>
                  <a:schemeClr val="tx1"/>
                </a:solidFill>
                <a:effectLst/>
                <a:latin typeface="+mn-lt"/>
                <a:ea typeface="+mn-ea"/>
                <a:cs typeface="+mn-cs"/>
              </a:rPr>
              <a:t> det gælder udvikling af nye og forbedrede pumper til markedet, er at træffe de rig- </a:t>
            </a:r>
            <a:r>
              <a:rPr lang="da-DK" sz="1200" kern="1200" dirty="0" err="1" smtClean="0">
                <a:solidFill>
                  <a:schemeClr val="tx1"/>
                </a:solidFill>
                <a:effectLst/>
                <a:latin typeface="+mn-lt"/>
                <a:ea typeface="+mn-ea"/>
                <a:cs typeface="+mn-cs"/>
              </a:rPr>
              <a:t>tige</a:t>
            </a:r>
            <a:r>
              <a:rPr lang="da-DK" sz="1200" kern="1200" dirty="0" smtClean="0">
                <a:solidFill>
                  <a:schemeClr val="tx1"/>
                </a:solidFill>
                <a:effectLst/>
                <a:latin typeface="+mn-lt"/>
                <a:ea typeface="+mn-ea"/>
                <a:cs typeface="+mn-cs"/>
              </a:rPr>
              <a:t> og afgørende ledelsesmæssige beslutninger baseret på</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et grundigt kendskab til de behov og muligheder, der er hos kunderne. En konkret udfordring er, at nogle af de dygtige udviklere med en ph.d. i bagagen sjældent selv møder kunderne eller kan betjene og servicere en pumpe.81 Fa- briksdirektørerne har heller ikke nødvendigvis selv været i marken hos kunderne. Det kan gøre det vanskeligt at se mulighederne for innovation i hele værdikæden, hvis man selv kun varetager en ganske lille del af innovationsproces- sen. Øget specialisering er </a:t>
            </a:r>
            <a:r>
              <a:rPr lang="da-DK" sz="1200" kern="1200" dirty="0" err="1" smtClean="0">
                <a:solidFill>
                  <a:schemeClr val="tx1"/>
                </a:solidFill>
                <a:effectLst/>
                <a:latin typeface="+mn-lt"/>
                <a:ea typeface="+mn-ea"/>
                <a:cs typeface="+mn-cs"/>
              </a:rPr>
              <a:t>således</a:t>
            </a:r>
            <a:r>
              <a:rPr lang="da-DK" sz="1200" kern="1200" dirty="0" smtClean="0">
                <a:solidFill>
                  <a:schemeClr val="tx1"/>
                </a:solidFill>
                <a:effectLst/>
                <a:latin typeface="+mn-lt"/>
                <a:ea typeface="+mn-ea"/>
                <a:cs typeface="+mn-cs"/>
              </a:rPr>
              <a:t> på den ene side en nødvendighed for innovation, fordi det skaber det </a:t>
            </a:r>
            <a:r>
              <a:rPr lang="da-DK" sz="1200" kern="1200" dirty="0" err="1" smtClean="0">
                <a:solidFill>
                  <a:schemeClr val="tx1"/>
                </a:solidFill>
                <a:effectLst/>
                <a:latin typeface="+mn-lt"/>
                <a:ea typeface="+mn-ea"/>
                <a:cs typeface="+mn-cs"/>
              </a:rPr>
              <a:t>påkrævede</a:t>
            </a:r>
            <a:r>
              <a:rPr lang="da-DK" sz="1200" kern="1200" dirty="0" smtClean="0">
                <a:solidFill>
                  <a:schemeClr val="tx1"/>
                </a:solidFill>
                <a:effectLst/>
                <a:latin typeface="+mn-lt"/>
                <a:ea typeface="+mn-ea"/>
                <a:cs typeface="+mn-cs"/>
              </a:rPr>
              <a:t> vidensniveau på</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rette sted i organisationen, men det er samtidig det, der øger risikoen for fragmentering og manglen- de sammenhæng på</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tværs i værdikæden. Et af de bærende elementer i Grundfos’ nye strategi er da også, at produkt- udviklingen og innovationen skal tættere på</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kunden, og de nye tilgange til innovation i Grundfos rummer helt eksplicit systematiserede læreprocesser ude i marken – helst allerede på</a:t>
            </a:r>
            <a:r>
              <a:rPr lang="da-DK" sz="1200" kern="1200" baseline="0" dirty="0" smtClean="0">
                <a:solidFill>
                  <a:schemeClr val="tx1"/>
                </a:solidFill>
                <a:effectLst/>
                <a:latin typeface="+mn-lt"/>
                <a:ea typeface="+mn-ea"/>
                <a:cs typeface="+mn-cs"/>
              </a:rPr>
              <a:t> f</a:t>
            </a:r>
            <a:r>
              <a:rPr lang="da-DK" sz="1200" kern="1200" dirty="0" smtClean="0">
                <a:solidFill>
                  <a:schemeClr val="tx1"/>
                </a:solidFill>
                <a:effectLst/>
                <a:latin typeface="+mn-lt"/>
                <a:ea typeface="+mn-ea"/>
                <a:cs typeface="+mn-cs"/>
              </a:rPr>
              <a:t>ørste dag i nye projekter. </a:t>
            </a:r>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24</a:t>
            </a:fld>
            <a:endParaRPr lang="da-DK"/>
          </a:p>
        </p:txBody>
      </p:sp>
    </p:spTree>
    <p:extLst>
      <p:ext uri="{BB962C8B-B14F-4D97-AF65-F5344CB8AC3E}">
        <p14:creationId xmlns:p14="http://schemas.microsoft.com/office/powerpoint/2010/main" val="94270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Store bureaukratiske, procedurestyrede virksomheder og organisationer bliver ofte beskyldt for at mangle </a:t>
            </a:r>
            <a:r>
              <a:rPr lang="da-DK" sz="1200" kern="1200" dirty="0" err="1" smtClean="0">
                <a:solidFill>
                  <a:schemeClr val="tx1"/>
                </a:solidFill>
                <a:effectLst/>
                <a:latin typeface="+mn-lt"/>
                <a:ea typeface="+mn-ea"/>
                <a:cs typeface="+mn-cs"/>
              </a:rPr>
              <a:t>innova</a:t>
            </a:r>
            <a:r>
              <a:rPr lang="da-DK" sz="1200" kern="1200" dirty="0" smtClean="0">
                <a:solidFill>
                  <a:schemeClr val="tx1"/>
                </a:solidFill>
                <a:effectLst/>
                <a:latin typeface="+mn-lt"/>
                <a:ea typeface="+mn-ea"/>
                <a:cs typeface="+mn-cs"/>
              </a:rPr>
              <a:t>- </a:t>
            </a:r>
            <a:r>
              <a:rPr lang="da-DK" sz="1200" kern="1200" dirty="0" err="1" smtClean="0">
                <a:solidFill>
                  <a:schemeClr val="tx1"/>
                </a:solidFill>
                <a:effectLst/>
                <a:latin typeface="+mn-lt"/>
                <a:ea typeface="+mn-ea"/>
                <a:cs typeface="+mn-cs"/>
              </a:rPr>
              <a:t>tionskraft</a:t>
            </a:r>
            <a:r>
              <a:rPr lang="da-DK" sz="1200" kern="1200" dirty="0" smtClean="0">
                <a:solidFill>
                  <a:schemeClr val="tx1"/>
                </a:solidFill>
                <a:effectLst/>
                <a:latin typeface="+mn-lt"/>
                <a:ea typeface="+mn-ea"/>
                <a:cs typeface="+mn-cs"/>
              </a:rPr>
              <a:t>. Ideerne lider ‘notatdøden’, og der er for mange kokke og for mange cheflag, der lægger initiativerne ned. Derfor blev vi i forbindelse med forskningsprojektet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Grundfos meget nysgerrige, da vi kom i kontakt med en mindre enhed </a:t>
            </a:r>
            <a:r>
              <a:rPr lang="da-DK" sz="1200" kern="1200" dirty="0" err="1" smtClean="0">
                <a:solidFill>
                  <a:schemeClr val="tx1"/>
                </a:solidFill>
                <a:effectLst/>
                <a:latin typeface="+mn-lt"/>
                <a:ea typeface="+mn-ea"/>
                <a:cs typeface="+mn-cs"/>
              </a:rPr>
              <a:t>bestående</a:t>
            </a:r>
            <a:r>
              <a:rPr lang="da-DK" sz="1200" kern="1200" dirty="0" smtClean="0">
                <a:solidFill>
                  <a:schemeClr val="tx1"/>
                </a:solidFill>
                <a:effectLst/>
                <a:latin typeface="+mn-lt"/>
                <a:ea typeface="+mn-ea"/>
                <a:cs typeface="+mn-cs"/>
              </a:rPr>
              <a:t> af fem ingeniører, der havde be- sluttet sig for at kigge nærmere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en pumpe, som de men- te kunne udvikles yderligere. Deres historie viser nemlig, hvordan man om muligt i en stor organisation kan </a:t>
            </a:r>
            <a:r>
              <a:rPr lang="da-DK" sz="1200" kern="1200" dirty="0" err="1" smtClean="0">
                <a:solidFill>
                  <a:schemeClr val="tx1"/>
                </a:solidFill>
                <a:effectLst/>
                <a:latin typeface="+mn-lt"/>
                <a:ea typeface="+mn-ea"/>
                <a:cs typeface="+mn-cs"/>
              </a:rPr>
              <a:t>omgås</a:t>
            </a:r>
            <a:r>
              <a:rPr lang="da-DK" sz="1200" kern="1200" dirty="0" smtClean="0">
                <a:solidFill>
                  <a:schemeClr val="tx1"/>
                </a:solidFill>
                <a:effectLst/>
                <a:latin typeface="+mn-lt"/>
                <a:ea typeface="+mn-ea"/>
                <a:cs typeface="+mn-cs"/>
              </a:rPr>
              <a:t> dennes naturlige og indimellem nødvendige langsomhed og regelstyring. </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FRONTLOADING: Systematisering og læringsloops - </a:t>
            </a:r>
            <a:r>
              <a:rPr lang="da-DK" sz="1200" kern="1200" dirty="0" smtClean="0">
                <a:solidFill>
                  <a:schemeClr val="tx1"/>
                </a:solidFill>
                <a:effectLst/>
                <a:latin typeface="+mn-lt"/>
                <a:ea typeface="+mn-ea"/>
                <a:cs typeface="+mn-cs"/>
              </a:rPr>
              <a:t>Gennem systematiserede læringsloops kan vi mindske tidsforbruget og træffe hurtigere beslut- </a:t>
            </a:r>
            <a:r>
              <a:rPr lang="da-DK" sz="1200" kern="1200" dirty="0" err="1" smtClean="0">
                <a:solidFill>
                  <a:schemeClr val="tx1"/>
                </a:solidFill>
                <a:effectLst/>
                <a:latin typeface="+mn-lt"/>
                <a:ea typeface="+mn-ea"/>
                <a:cs typeface="+mn-cs"/>
              </a:rPr>
              <a:t>ninger</a:t>
            </a:r>
            <a:r>
              <a:rPr lang="da-DK" sz="1200" kern="1200" dirty="0" smtClean="0">
                <a:solidFill>
                  <a:schemeClr val="tx1"/>
                </a:solidFill>
                <a:effectLst/>
                <a:latin typeface="+mn-lt"/>
                <a:ea typeface="+mn-ea"/>
                <a:cs typeface="+mn-cs"/>
              </a:rPr>
              <a:t> i innovationsprocesser. </a:t>
            </a:r>
            <a:endParaRPr lang="da-DK" dirty="0" smtClean="0">
              <a:effectLst/>
            </a:endParaRPr>
          </a:p>
          <a:p>
            <a:r>
              <a:rPr lang="da-DK" dirty="0" smtClean="0"/>
              <a:t>De fem ingeniører: </a:t>
            </a:r>
            <a:r>
              <a:rPr lang="da-DK" sz="1200" kern="1200" dirty="0" smtClean="0">
                <a:solidFill>
                  <a:schemeClr val="tx1"/>
                </a:solidFill>
                <a:effectLst/>
                <a:latin typeface="+mn-lt"/>
                <a:ea typeface="+mn-ea"/>
                <a:cs typeface="+mn-cs"/>
              </a:rPr>
              <a:t>vi kom i kontakt med en mindre enhed </a:t>
            </a:r>
            <a:r>
              <a:rPr lang="da-DK" sz="1200" kern="1200" dirty="0" err="1" smtClean="0">
                <a:solidFill>
                  <a:schemeClr val="tx1"/>
                </a:solidFill>
                <a:effectLst/>
                <a:latin typeface="+mn-lt"/>
                <a:ea typeface="+mn-ea"/>
                <a:cs typeface="+mn-cs"/>
              </a:rPr>
              <a:t>bestående</a:t>
            </a:r>
            <a:r>
              <a:rPr lang="da-DK" sz="1200" kern="1200" dirty="0" smtClean="0">
                <a:solidFill>
                  <a:schemeClr val="tx1"/>
                </a:solidFill>
                <a:effectLst/>
                <a:latin typeface="+mn-lt"/>
                <a:ea typeface="+mn-ea"/>
                <a:cs typeface="+mn-cs"/>
              </a:rPr>
              <a:t> af fem ingeniører, der havde be- sluttet sig for at kigge nærmere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en pumpe, som de men- te kunne udvikles yderligere. Deres historie viser nemlig, hvordan man om muligt i en stor organisation kan </a:t>
            </a:r>
            <a:r>
              <a:rPr lang="da-DK" sz="1200" kern="1200" dirty="0" err="1" smtClean="0">
                <a:solidFill>
                  <a:schemeClr val="tx1"/>
                </a:solidFill>
                <a:effectLst/>
                <a:latin typeface="+mn-lt"/>
                <a:ea typeface="+mn-ea"/>
                <a:cs typeface="+mn-cs"/>
              </a:rPr>
              <a:t>omgås</a:t>
            </a:r>
            <a:r>
              <a:rPr lang="da-DK" sz="1200" kern="1200" dirty="0" smtClean="0">
                <a:solidFill>
                  <a:schemeClr val="tx1"/>
                </a:solidFill>
                <a:effectLst/>
                <a:latin typeface="+mn-lt"/>
                <a:ea typeface="+mn-ea"/>
                <a:cs typeface="+mn-cs"/>
              </a:rPr>
              <a:t> dennes naturlige og indimellem nødvendige langsomhed og regelstyring.86 </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smtClean="0">
                <a:solidFill>
                  <a:schemeClr val="tx1"/>
                </a:solidFill>
                <a:effectLst/>
                <a:latin typeface="+mn-lt"/>
                <a:ea typeface="+mn-ea"/>
                <a:cs typeface="+mn-cs"/>
              </a:rPr>
              <a:t>I det konkrete tilfælde var der tale om, at ingeniørerne stod fast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deres egen ide om, at Grundfos </a:t>
            </a:r>
            <a:r>
              <a:rPr lang="da-DK" sz="1200" kern="1200" dirty="0" err="1" smtClean="0">
                <a:solidFill>
                  <a:schemeClr val="tx1"/>
                </a:solidFill>
                <a:effectLst/>
                <a:latin typeface="+mn-lt"/>
                <a:ea typeface="+mn-ea"/>
                <a:cs typeface="+mn-cs"/>
              </a:rPr>
              <a:t>måtte</a:t>
            </a:r>
            <a:r>
              <a:rPr lang="da-DK" sz="1200" kern="1200" dirty="0" smtClean="0">
                <a:solidFill>
                  <a:schemeClr val="tx1"/>
                </a:solidFill>
                <a:effectLst/>
                <a:latin typeface="+mn-lt"/>
                <a:ea typeface="+mn-ea"/>
                <a:cs typeface="+mn-cs"/>
              </a:rPr>
              <a:t> kunne gøre tingene bedre. Konkurrenterne havde udviklet en ny løsning, der gav bedre service for kunderne, men i udgangs- punktet var ledelsen ikke interesseret i yderligere udvikling af den konkrete pumpe, og projektet blev ikke prioriteret. Der var derfor ikke noget budget, men de fem i gruppen be- sluttede sig for at </a:t>
            </a:r>
            <a:r>
              <a:rPr lang="da-DK" sz="1200" kern="1200" dirty="0" err="1" smtClean="0">
                <a:solidFill>
                  <a:schemeClr val="tx1"/>
                </a:solidFill>
                <a:effectLst/>
                <a:latin typeface="+mn-lt"/>
                <a:ea typeface="+mn-ea"/>
                <a:cs typeface="+mn-cs"/>
              </a:rPr>
              <a:t>ga</a:t>
            </a:r>
            <a:r>
              <a:rPr lang="da-DK" sz="1200" kern="1200" dirty="0" smtClean="0">
                <a:solidFill>
                  <a:schemeClr val="tx1"/>
                </a:solidFill>
                <a:effectLst/>
                <a:latin typeface="+mn-lt"/>
                <a:ea typeface="+mn-ea"/>
                <a:cs typeface="+mn-cs"/>
              </a:rPr>
              <a:t>̊ videre alligevel – de mødtes i </a:t>
            </a:r>
            <a:r>
              <a:rPr lang="da-DK" sz="1200" kern="1200" dirty="0" err="1" smtClean="0">
                <a:solidFill>
                  <a:schemeClr val="tx1"/>
                </a:solidFill>
                <a:effectLst/>
                <a:latin typeface="+mn-lt"/>
                <a:ea typeface="+mn-ea"/>
                <a:cs typeface="+mn-cs"/>
              </a:rPr>
              <a:t>begyndel</a:t>
            </a:r>
            <a:r>
              <a:rPr lang="da-DK" sz="1200" kern="1200" dirty="0" smtClean="0">
                <a:solidFill>
                  <a:schemeClr val="tx1"/>
                </a:solidFill>
                <a:effectLst/>
                <a:latin typeface="+mn-lt"/>
                <a:ea typeface="+mn-ea"/>
                <a:cs typeface="+mn-cs"/>
              </a:rPr>
              <a:t>- sen en time om ugen, fordi de, som de sagde, „ikke kunne lade være“. De kendte hinanden godt. De havde meget stor tillid til hinanden. De havde samlet set 100 </a:t>
            </a:r>
            <a:r>
              <a:rPr lang="da-DK" sz="1200" kern="1200" dirty="0" err="1" smtClean="0">
                <a:solidFill>
                  <a:schemeClr val="tx1"/>
                </a:solidFill>
                <a:effectLst/>
                <a:latin typeface="+mn-lt"/>
                <a:ea typeface="+mn-ea"/>
                <a:cs typeface="+mn-cs"/>
              </a:rPr>
              <a:t>års</a:t>
            </a:r>
            <a:r>
              <a:rPr lang="da-DK" sz="1200" kern="1200" dirty="0" smtClean="0">
                <a:solidFill>
                  <a:schemeClr val="tx1"/>
                </a:solidFill>
                <a:effectLst/>
                <a:latin typeface="+mn-lt"/>
                <a:ea typeface="+mn-ea"/>
                <a:cs typeface="+mn-cs"/>
              </a:rPr>
              <a:t> anciennitet i Grundfos, og de kunne derfor </a:t>
            </a:r>
            <a:r>
              <a:rPr lang="da-DK" sz="1200" kern="1200" dirty="0" err="1" smtClean="0">
                <a:solidFill>
                  <a:schemeClr val="tx1"/>
                </a:solidFill>
                <a:effectLst/>
                <a:latin typeface="+mn-lt"/>
                <a:ea typeface="+mn-ea"/>
                <a:cs typeface="+mn-cs"/>
              </a:rPr>
              <a:t>pa</a:t>
            </a:r>
            <a:r>
              <a:rPr lang="da-DK" sz="1200" kern="1200" dirty="0" smtClean="0">
                <a:solidFill>
                  <a:schemeClr val="tx1"/>
                </a:solidFill>
                <a:effectLst/>
                <a:latin typeface="+mn-lt"/>
                <a:ea typeface="+mn-ea"/>
                <a:cs typeface="+mn-cs"/>
              </a:rPr>
              <a:t>̊ meget kort tid træffe afgørende og vigtige beslutninger. Alle fem i gruppen har rejst meget rundt i verden for at fejlrette og servicere kunder.</a:t>
            </a:r>
            <a:r>
              <a:rPr lang="da-DK" sz="1200" kern="1200" baseline="0" dirty="0" smtClean="0">
                <a:solidFill>
                  <a:schemeClr val="tx1"/>
                </a:solidFill>
                <a:effectLst/>
                <a:latin typeface="+mn-lt"/>
                <a:ea typeface="+mn-ea"/>
                <a:cs typeface="+mn-cs"/>
              </a:rPr>
              <a:t> 100 års samlet erfaring. </a:t>
            </a:r>
            <a:r>
              <a:rPr lang="da-DK" sz="1200" kern="1200" dirty="0" smtClean="0">
                <a:solidFill>
                  <a:schemeClr val="tx1"/>
                </a:solidFill>
                <a:effectLst/>
                <a:latin typeface="+mn-lt"/>
                <a:ea typeface="+mn-ea"/>
                <a:cs typeface="+mn-cs"/>
              </a:rPr>
              <a:t>For at lykkes, fortalte gruppen os, </a:t>
            </a:r>
            <a:r>
              <a:rPr lang="da-DK" sz="1200" kern="1200" dirty="0" err="1" smtClean="0">
                <a:solidFill>
                  <a:schemeClr val="tx1"/>
                </a:solidFill>
                <a:effectLst/>
                <a:latin typeface="+mn-lt"/>
                <a:ea typeface="+mn-ea"/>
                <a:cs typeface="+mn-cs"/>
              </a:rPr>
              <a:t>måtte</a:t>
            </a:r>
            <a:r>
              <a:rPr lang="da-DK" sz="1200" kern="1200" dirty="0" smtClean="0">
                <a:solidFill>
                  <a:schemeClr val="tx1"/>
                </a:solidFill>
                <a:effectLst/>
                <a:latin typeface="+mn-lt"/>
                <a:ea typeface="+mn-ea"/>
                <a:cs typeface="+mn-cs"/>
              </a:rPr>
              <a:t> de </a:t>
            </a:r>
            <a:r>
              <a:rPr lang="da-DK" sz="1200" kern="1200" dirty="0" err="1" smtClean="0">
                <a:solidFill>
                  <a:schemeClr val="tx1"/>
                </a:solidFill>
                <a:effectLst/>
                <a:latin typeface="+mn-lt"/>
                <a:ea typeface="+mn-ea"/>
                <a:cs typeface="+mn-cs"/>
              </a:rPr>
              <a:t>omga</a:t>
            </a:r>
            <a:r>
              <a:rPr lang="da-DK" sz="1200" kern="1200" dirty="0" smtClean="0">
                <a:solidFill>
                  <a:schemeClr val="tx1"/>
                </a:solidFill>
                <a:effectLst/>
                <a:latin typeface="+mn-lt"/>
                <a:ea typeface="+mn-ea"/>
                <a:cs typeface="+mn-cs"/>
              </a:rPr>
              <a:t>̊ bu- </a:t>
            </a:r>
            <a:r>
              <a:rPr lang="da-DK" sz="1200" kern="1200" dirty="0" err="1" smtClean="0">
                <a:solidFill>
                  <a:schemeClr val="tx1"/>
                </a:solidFill>
                <a:effectLst/>
                <a:latin typeface="+mn-lt"/>
                <a:ea typeface="+mn-ea"/>
                <a:cs typeface="+mn-cs"/>
              </a:rPr>
              <a:t>reaukratiet</a:t>
            </a:r>
            <a:r>
              <a:rPr lang="da-DK" sz="1200" kern="1200" dirty="0" smtClean="0">
                <a:solidFill>
                  <a:schemeClr val="tx1"/>
                </a:solidFill>
                <a:effectLst/>
                <a:latin typeface="+mn-lt"/>
                <a:ea typeface="+mn-ea"/>
                <a:cs typeface="+mn-cs"/>
              </a:rPr>
              <a:t>, lave </a:t>
            </a:r>
            <a:r>
              <a:rPr lang="da-DK" sz="1200" kern="1200" dirty="0" err="1" smtClean="0">
                <a:solidFill>
                  <a:schemeClr val="tx1"/>
                </a:solidFill>
                <a:effectLst/>
                <a:latin typeface="+mn-lt"/>
                <a:ea typeface="+mn-ea"/>
                <a:cs typeface="+mn-cs"/>
              </a:rPr>
              <a:t>snigaftaler</a:t>
            </a:r>
            <a:r>
              <a:rPr lang="da-DK" sz="1200" kern="1200" dirty="0" smtClean="0">
                <a:solidFill>
                  <a:schemeClr val="tx1"/>
                </a:solidFill>
                <a:effectLst/>
                <a:latin typeface="+mn-lt"/>
                <a:ea typeface="+mn-ea"/>
                <a:cs typeface="+mn-cs"/>
              </a:rPr>
              <a:t> og i det hele taget agere som en mindre virksomhed, hvor tætheden af procedurer og </a:t>
            </a:r>
            <a:r>
              <a:rPr lang="da-DK" sz="1200" kern="1200" dirty="0" err="1" smtClean="0">
                <a:solidFill>
                  <a:schemeClr val="tx1"/>
                </a:solidFill>
                <a:effectLst/>
                <a:latin typeface="+mn-lt"/>
                <a:ea typeface="+mn-ea"/>
                <a:cs typeface="+mn-cs"/>
              </a:rPr>
              <a:t>reg</a:t>
            </a:r>
            <a:r>
              <a:rPr lang="da-DK" sz="1200" kern="1200" dirty="0" smtClean="0">
                <a:solidFill>
                  <a:schemeClr val="tx1"/>
                </a:solidFill>
                <a:effectLst/>
                <a:latin typeface="+mn-lt"/>
                <a:ea typeface="+mn-ea"/>
                <a:cs typeface="+mn-cs"/>
              </a:rPr>
              <a:t>- ler ofte er mindre. </a:t>
            </a:r>
            <a:endParaRPr lang="da-DK" dirty="0" smtClean="0"/>
          </a:p>
          <a:p>
            <a:endParaRPr lang="da-DK" dirty="0" smtClean="0"/>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26</a:t>
            </a:fld>
            <a:endParaRPr lang="da-DK"/>
          </a:p>
        </p:txBody>
      </p:sp>
    </p:spTree>
    <p:extLst>
      <p:ext uri="{BB962C8B-B14F-4D97-AF65-F5344CB8AC3E}">
        <p14:creationId xmlns:p14="http://schemas.microsoft.com/office/powerpoint/2010/main" val="2199559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dirty="0" smtClean="0"/>
              <a:t>Håndværkeren derimod – her forstået som en person, der er dybt optaget af at blive dygtig inden for et område – kan finde på at blive ved en opgave, selvom det ikke umiddelbart udløser hverken beundring eller belønning fra andre.</a:t>
            </a:r>
          </a:p>
          <a:p>
            <a:endParaRPr lang="en-US" dirty="0"/>
          </a:p>
        </p:txBody>
      </p:sp>
      <p:sp>
        <p:nvSpPr>
          <p:cNvPr id="4" name="Slide Number Placeholder 3"/>
          <p:cNvSpPr>
            <a:spLocks noGrp="1"/>
          </p:cNvSpPr>
          <p:nvPr>
            <p:ph type="sldNum" sz="quarter" idx="10"/>
          </p:nvPr>
        </p:nvSpPr>
        <p:spPr/>
        <p:txBody>
          <a:bodyPr/>
          <a:lstStyle/>
          <a:p>
            <a:fld id="{A5874EA0-E96F-4A9F-BECE-F82ED93FDC31}" type="slidenum">
              <a:rPr lang="da-DK" smtClean="0"/>
              <a:t>30</a:t>
            </a:fld>
            <a:endParaRPr lang="da-DK"/>
          </a:p>
        </p:txBody>
      </p:sp>
    </p:spTree>
    <p:extLst>
      <p:ext uri="{BB962C8B-B14F-4D97-AF65-F5344CB8AC3E}">
        <p14:creationId xmlns:p14="http://schemas.microsoft.com/office/powerpoint/2010/main" val="931371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Øvelse</a:t>
            </a:r>
            <a:r>
              <a:rPr lang="en-US" dirty="0" smtClean="0"/>
              <a:t> </a:t>
            </a:r>
            <a:r>
              <a:rPr lang="en-US" dirty="0" err="1" smtClean="0"/>
              <a:t>gør</a:t>
            </a:r>
            <a:r>
              <a:rPr lang="en-US" dirty="0" smtClean="0"/>
              <a:t> </a:t>
            </a:r>
            <a:r>
              <a:rPr lang="en-US" dirty="0" err="1" smtClean="0"/>
              <a:t>mester</a:t>
            </a:r>
            <a:r>
              <a:rPr lang="en-US" dirty="0" smtClean="0"/>
              <a:t>!!</a:t>
            </a:r>
            <a:endParaRPr lang="en-US" dirty="0"/>
          </a:p>
        </p:txBody>
      </p:sp>
      <p:sp>
        <p:nvSpPr>
          <p:cNvPr id="4" name="Slide Number Placeholder 3"/>
          <p:cNvSpPr>
            <a:spLocks noGrp="1"/>
          </p:cNvSpPr>
          <p:nvPr>
            <p:ph type="sldNum" sz="quarter" idx="10"/>
          </p:nvPr>
        </p:nvSpPr>
        <p:spPr/>
        <p:txBody>
          <a:bodyPr/>
          <a:lstStyle/>
          <a:p>
            <a:fld id="{A5874EA0-E96F-4A9F-BECE-F82ED93FDC31}" type="slidenum">
              <a:rPr lang="da-DK" smtClean="0"/>
              <a:t>32</a:t>
            </a:fld>
            <a:endParaRPr lang="da-DK"/>
          </a:p>
        </p:txBody>
      </p:sp>
    </p:spTree>
    <p:extLst>
      <p:ext uri="{BB962C8B-B14F-4D97-AF65-F5344CB8AC3E}">
        <p14:creationId xmlns:p14="http://schemas.microsoft.com/office/powerpoint/2010/main" val="147192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Leonard, D. &amp; Swap, W.C. (2005). </a:t>
            </a:r>
            <a:r>
              <a:rPr lang="en-US" sz="1200" i="1" kern="1200" dirty="0" smtClean="0">
                <a:solidFill>
                  <a:schemeClr val="tx1"/>
                </a:solidFill>
                <a:effectLst/>
                <a:latin typeface="+mn-lt"/>
                <a:ea typeface="+mn-ea"/>
                <a:cs typeface="+mn-cs"/>
              </a:rPr>
              <a:t>Deep Smarts: How to Cultivate and Transfer Enduring Business Wisdom</a:t>
            </a:r>
            <a:r>
              <a:rPr lang="en-US" sz="1200" kern="1200" dirty="0" smtClean="0">
                <a:solidFill>
                  <a:schemeClr val="tx1"/>
                </a:solidFill>
                <a:effectLst/>
                <a:latin typeface="+mn-lt"/>
                <a:ea typeface="+mn-ea"/>
                <a:cs typeface="+mn-cs"/>
              </a:rPr>
              <a:t>. Harvard Business School Press, 37-79. </a:t>
            </a:r>
            <a:endParaRPr lang="en-US" dirty="0" smtClean="0">
              <a:effectLst/>
            </a:endParaRPr>
          </a:p>
          <a:p>
            <a:endParaRPr lang="da-DK" sz="1200" dirty="0" smtClean="0">
              <a:solidFill>
                <a:schemeClr val="tx1"/>
              </a:solidFill>
            </a:endParaRPr>
          </a:p>
          <a:p>
            <a:r>
              <a:rPr lang="da-DK" sz="1200" dirty="0" smtClean="0">
                <a:solidFill>
                  <a:schemeClr val="tx1"/>
                </a:solidFill>
              </a:rPr>
              <a:t>Antonio Stradivari </a:t>
            </a:r>
          </a:p>
          <a:p>
            <a:endParaRPr lang="en-US" dirty="0"/>
          </a:p>
        </p:txBody>
      </p:sp>
      <p:sp>
        <p:nvSpPr>
          <p:cNvPr id="4" name="Slide Number Placeholder 3"/>
          <p:cNvSpPr>
            <a:spLocks noGrp="1"/>
          </p:cNvSpPr>
          <p:nvPr>
            <p:ph type="sldNum" sz="quarter" idx="10"/>
          </p:nvPr>
        </p:nvSpPr>
        <p:spPr/>
        <p:txBody>
          <a:bodyPr/>
          <a:lstStyle/>
          <a:p>
            <a:fld id="{A5874EA0-E96F-4A9F-BECE-F82ED93FDC31}" type="slidenum">
              <a:rPr lang="da-DK" smtClean="0"/>
              <a:t>33</a:t>
            </a:fld>
            <a:endParaRPr lang="da-DK"/>
          </a:p>
        </p:txBody>
      </p:sp>
    </p:spTree>
    <p:extLst>
      <p:ext uri="{BB962C8B-B14F-4D97-AF65-F5344CB8AC3E}">
        <p14:creationId xmlns:p14="http://schemas.microsoft.com/office/powerpoint/2010/main" val="2083396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36</a:t>
            </a:fld>
            <a:endParaRPr lang="da-DK"/>
          </a:p>
        </p:txBody>
      </p:sp>
    </p:spTree>
    <p:extLst>
      <p:ext uri="{BB962C8B-B14F-4D97-AF65-F5344CB8AC3E}">
        <p14:creationId xmlns:p14="http://schemas.microsoft.com/office/powerpoint/2010/main" val="1932045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ctrTitle" hasCustomPrompt="1"/>
          </p:nvPr>
        </p:nvSpPr>
        <p:spPr>
          <a:xfrm>
            <a:off x="685800" y="2102991"/>
            <a:ext cx="7772400" cy="1470025"/>
          </a:xfrm>
        </p:spPr>
        <p:txBody>
          <a:bodyPr/>
          <a:lstStyle>
            <a:lvl1pPr algn="ctr">
              <a:defRPr b="1" cap="all" spc="200" baseline="0">
                <a:solidFill>
                  <a:schemeClr val="bg1"/>
                </a:solidFill>
              </a:defRPr>
            </a:lvl1pPr>
          </a:lstStyle>
          <a:p>
            <a:r>
              <a:rPr lang="da-DK" dirty="0" smtClean="0"/>
              <a:t>Klik for at skrive titel</a:t>
            </a:r>
            <a:endParaRPr lang="da-DK" dirty="0"/>
          </a:p>
        </p:txBody>
      </p:sp>
      <p:sp>
        <p:nvSpPr>
          <p:cNvPr id="4" name="Pladsholder til dato 3"/>
          <p:cNvSpPr>
            <a:spLocks noGrp="1"/>
          </p:cNvSpPr>
          <p:nvPr>
            <p:ph type="dt" sz="half" idx="10"/>
          </p:nvPr>
        </p:nvSpPr>
        <p:spPr/>
        <p:txBody>
          <a:bodyPr/>
          <a:lstStyle/>
          <a:p>
            <a:fld id="{014F4089-1F4E-44A7-B23B-C1B75DF42B73}" type="datetime3">
              <a:rPr lang="da-DK" smtClean="0"/>
              <a:t>09.03.2017</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sp>
        <p:nvSpPr>
          <p:cNvPr id="3" name="Undertitel 2"/>
          <p:cNvSpPr>
            <a:spLocks noGrp="1"/>
          </p:cNvSpPr>
          <p:nvPr>
            <p:ph type="subTitle" idx="1" hasCustomPrompt="1"/>
          </p:nvPr>
        </p:nvSpPr>
        <p:spPr>
          <a:xfrm>
            <a:off x="683568" y="4221088"/>
            <a:ext cx="7776864" cy="1143744"/>
          </a:xfrm>
        </p:spPr>
        <p:txBody>
          <a:bodyPr anchor="ctr"/>
          <a:lstStyle>
            <a:lvl1pPr marL="0" indent="0" algn="ctr">
              <a:buNone/>
              <a:defRPr kern="1200" cap="all" spc="2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Klik for at skrive undertitel, navn mv.</a:t>
            </a:r>
            <a:endParaRPr lang="da-DK" dirty="0"/>
          </a:p>
        </p:txBody>
      </p:sp>
      <p:pic>
        <p:nvPicPr>
          <p:cNvPr id="11" name="Billed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78934" y="5686758"/>
            <a:ext cx="1786132" cy="1054610"/>
          </a:xfrm>
          <a:prstGeom prst="rect">
            <a:avLst/>
          </a:prstGeom>
        </p:spPr>
      </p:pic>
    </p:spTree>
    <p:extLst>
      <p:ext uri="{BB962C8B-B14F-4D97-AF65-F5344CB8AC3E}">
        <p14:creationId xmlns:p14="http://schemas.microsoft.com/office/powerpoint/2010/main" val="3019579389"/>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lvl1pPr marL="342900" indent="-342900">
              <a:buClr>
                <a:srgbClr val="54616E"/>
              </a:buClr>
              <a:buSzPct val="100000"/>
              <a:buFont typeface="Arial" pitchFamily="34" charset="0"/>
              <a:buChar char="•"/>
              <a:defRPr>
                <a:solidFill>
                  <a:srgbClr val="54616E"/>
                </a:solidFill>
              </a:defRPr>
            </a:lvl1pPr>
            <a:lvl2pPr>
              <a:defRPr>
                <a:solidFill>
                  <a:srgbClr val="54616E"/>
                </a:solidFill>
              </a:defRPr>
            </a:lvl2pPr>
            <a:lvl3pPr>
              <a:defRPr>
                <a:solidFill>
                  <a:srgbClr val="54616E"/>
                </a:solidFill>
              </a:defRPr>
            </a:lvl3pPr>
            <a:lvl4pPr>
              <a:defRPr>
                <a:solidFill>
                  <a:srgbClr val="54616E"/>
                </a:solidFill>
              </a:defRPr>
            </a:lvl4pPr>
            <a:lvl5pPr>
              <a:defRPr>
                <a:solidFill>
                  <a:srgbClr val="54616E"/>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4" name="Pladsholder til dato 3"/>
          <p:cNvSpPr>
            <a:spLocks noGrp="1"/>
          </p:cNvSpPr>
          <p:nvPr>
            <p:ph type="dt" sz="half" idx="10"/>
          </p:nvPr>
        </p:nvSpPr>
        <p:spPr/>
        <p:txBody>
          <a:bodyPr/>
          <a:lstStyle/>
          <a:p>
            <a:fld id="{C8F93BCC-6FC8-4C7D-A6DF-04C07E19DAD2}" type="datetime3">
              <a:rPr lang="da-DK" smtClean="0"/>
              <a:t>09.03.2017</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165552554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brød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89CAFBDB-5870-4F54-B460-8377AA42866C}" type="datetime3">
              <a:rPr lang="da-DK" smtClean="0"/>
              <a:t>09.03.2017</a:t>
            </a:fld>
            <a:endParaRPr lang="da-DK" dirty="0"/>
          </a:p>
        </p:txBody>
      </p:sp>
      <p:sp>
        <p:nvSpPr>
          <p:cNvPr id="4" name="Pladsholder til diasnummer 3"/>
          <p:cNvSpPr>
            <a:spLocks noGrp="1"/>
          </p:cNvSpPr>
          <p:nvPr>
            <p:ph type="sldNum" sz="quarter" idx="11"/>
          </p:nvPr>
        </p:nvSpPr>
        <p:spPr/>
        <p:txBody>
          <a:bodyPr/>
          <a:lstStyle/>
          <a:p>
            <a:fld id="{409B8A6B-2702-4E09-BF63-7CC1F22DFC4D}" type="slidenum">
              <a:rPr lang="da-DK" smtClean="0"/>
              <a:pPr/>
              <a:t>‹nr.›</a:t>
            </a:fld>
            <a:endParaRPr lang="da-DK" dirty="0"/>
          </a:p>
        </p:txBody>
      </p:sp>
      <p:sp>
        <p:nvSpPr>
          <p:cNvPr id="5" name="Pladsholder til indhold 2"/>
          <p:cNvSpPr>
            <a:spLocks noGrp="1"/>
          </p:cNvSpPr>
          <p:nvPr>
            <p:ph idx="1"/>
          </p:nvPr>
        </p:nvSpPr>
        <p:spPr>
          <a:xfrm>
            <a:off x="457200" y="1600201"/>
            <a:ext cx="8229600" cy="4375868"/>
          </a:xfrm>
        </p:spPr>
        <p:txBody>
          <a:bodyPr/>
          <a:lstStyle>
            <a:lvl1pPr marL="0" indent="0">
              <a:buClr>
                <a:srgbClr val="54616E"/>
              </a:buClr>
              <a:buSzPct val="100000"/>
              <a:buFont typeface="Arial" pitchFamily="34" charset="0"/>
              <a:buNone/>
              <a:defRPr>
                <a:solidFill>
                  <a:srgbClr val="54616E"/>
                </a:solidFill>
              </a:defRPr>
            </a:lvl1pPr>
            <a:lvl2pPr marL="457200" indent="0">
              <a:buNone/>
              <a:defRPr>
                <a:solidFill>
                  <a:srgbClr val="54616E"/>
                </a:solidFill>
              </a:defRPr>
            </a:lvl2pPr>
            <a:lvl3pPr marL="914400" indent="0">
              <a:buNone/>
              <a:defRPr>
                <a:solidFill>
                  <a:srgbClr val="54616E"/>
                </a:solidFill>
              </a:defRPr>
            </a:lvl3pPr>
            <a:lvl4pPr marL="1371600" indent="0">
              <a:buNone/>
              <a:defRPr>
                <a:solidFill>
                  <a:srgbClr val="54616E"/>
                </a:solidFill>
              </a:defRPr>
            </a:lvl4pPr>
            <a:lvl5pPr marL="1828800" indent="0">
              <a:buNone/>
              <a:defRPr>
                <a:solidFill>
                  <a:srgbClr val="54616E"/>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smtClean="0"/>
          </a:p>
        </p:txBody>
      </p:sp>
    </p:spTree>
    <p:extLst>
      <p:ext uri="{BB962C8B-B14F-4D97-AF65-F5344CB8AC3E}">
        <p14:creationId xmlns:p14="http://schemas.microsoft.com/office/powerpoint/2010/main" val="397211753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2984971"/>
            <a:ext cx="7772400" cy="1362075"/>
          </a:xfrm>
        </p:spPr>
        <p:txBody>
          <a:bodyPr anchor="t"/>
          <a:lstStyle>
            <a:lvl1pPr algn="ctr">
              <a:defRPr sz="2400" b="0" cap="all"/>
            </a:lvl1pPr>
          </a:lstStyle>
          <a:p>
            <a:r>
              <a:rPr lang="da-DK" smtClean="0"/>
              <a:t>Klik for at redigere i master</a:t>
            </a:r>
            <a:endParaRPr lang="da-DK" dirty="0"/>
          </a:p>
        </p:txBody>
      </p:sp>
      <p:sp>
        <p:nvSpPr>
          <p:cNvPr id="3" name="Pladsholder til tekst 2"/>
          <p:cNvSpPr>
            <a:spLocks noGrp="1"/>
          </p:cNvSpPr>
          <p:nvPr>
            <p:ph type="body" idx="1" hasCustomPrompt="1"/>
          </p:nvPr>
        </p:nvSpPr>
        <p:spPr>
          <a:xfrm>
            <a:off x="722313" y="1484784"/>
            <a:ext cx="7772400" cy="1500187"/>
          </a:xfrm>
        </p:spPr>
        <p:txBody>
          <a:bodyPr anchor="b"/>
          <a:lstStyle>
            <a:lvl1pPr marL="0" indent="0" algn="ctr">
              <a:buNone/>
              <a:defRPr sz="2000">
                <a:solidFill>
                  <a:srgbClr val="54616E"/>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dirty="0" smtClean="0"/>
              <a:t>KLIK FOR AT REDIGERE I MASTER</a:t>
            </a:r>
          </a:p>
        </p:txBody>
      </p:sp>
      <p:sp>
        <p:nvSpPr>
          <p:cNvPr id="4" name="Pladsholder til dato 3"/>
          <p:cNvSpPr>
            <a:spLocks noGrp="1"/>
          </p:cNvSpPr>
          <p:nvPr>
            <p:ph type="dt" sz="half" idx="10"/>
          </p:nvPr>
        </p:nvSpPr>
        <p:spPr/>
        <p:txBody>
          <a:bodyPr/>
          <a:lstStyle/>
          <a:p>
            <a:fld id="{A0419256-6EFB-4044-9372-A45B1AE2B795}" type="datetime3">
              <a:rPr lang="da-DK" smtClean="0"/>
              <a:t>09.03.2017</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41303066"/>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5" name="Pladsholder til dato 4"/>
          <p:cNvSpPr>
            <a:spLocks noGrp="1"/>
          </p:cNvSpPr>
          <p:nvPr>
            <p:ph type="dt" sz="half" idx="10"/>
          </p:nvPr>
        </p:nvSpPr>
        <p:spPr/>
        <p:txBody>
          <a:bodyPr/>
          <a:lstStyle/>
          <a:p>
            <a:fld id="{8A80EC61-97C2-490D-BF66-6AF4E08F8683}" type="datetime3">
              <a:rPr lang="da-DK" smtClean="0"/>
              <a:t>09.03.2017</a:t>
            </a:fld>
            <a:endParaRPr lang="da-DK"/>
          </a:p>
        </p:txBody>
      </p:sp>
      <p:sp>
        <p:nvSpPr>
          <p:cNvPr id="7" name="Pladsholder til diasnummer 6"/>
          <p:cNvSpPr>
            <a:spLocks noGrp="1"/>
          </p:cNvSpPr>
          <p:nvPr>
            <p:ph type="sldNum" sz="quarter" idx="12"/>
          </p:nvPr>
        </p:nvSpPr>
        <p:spPr/>
        <p:txBody>
          <a:bodyPr/>
          <a:lstStyle/>
          <a:p>
            <a:fld id="{409B8A6B-2702-4E09-BF63-7CC1F22DFC4D}" type="slidenum">
              <a:rPr lang="da-DK" smtClean="0"/>
              <a:t>‹nr.›</a:t>
            </a:fld>
            <a:endParaRPr lang="da-DK"/>
          </a:p>
        </p:txBody>
      </p:sp>
      <p:sp>
        <p:nvSpPr>
          <p:cNvPr id="8" name="Pladsholder til indhold 2"/>
          <p:cNvSpPr>
            <a:spLocks noGrp="1"/>
          </p:cNvSpPr>
          <p:nvPr>
            <p:ph idx="1"/>
          </p:nvPr>
        </p:nvSpPr>
        <p:spPr>
          <a:xfrm>
            <a:off x="457200" y="1556793"/>
            <a:ext cx="3970784" cy="43924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9" name="Pladsholder til indhold 2"/>
          <p:cNvSpPr>
            <a:spLocks noGrp="1"/>
          </p:cNvSpPr>
          <p:nvPr>
            <p:ph idx="13"/>
          </p:nvPr>
        </p:nvSpPr>
        <p:spPr>
          <a:xfrm>
            <a:off x="4716016" y="1556793"/>
            <a:ext cx="3970784" cy="43924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318545172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dirty="0"/>
          </a:p>
        </p:txBody>
      </p:sp>
      <p:sp>
        <p:nvSpPr>
          <p:cNvPr id="3" name="Pladsholder til tekst 2"/>
          <p:cNvSpPr>
            <a:spLocks noGrp="1"/>
          </p:cNvSpPr>
          <p:nvPr>
            <p:ph type="body" idx="1"/>
          </p:nvPr>
        </p:nvSpPr>
        <p:spPr>
          <a:xfrm>
            <a:off x="457200" y="1535113"/>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5" name="Pladsholder til tekst 4"/>
          <p:cNvSpPr>
            <a:spLocks noGrp="1"/>
          </p:cNvSpPr>
          <p:nvPr>
            <p:ph type="body" sz="quarter" idx="3"/>
          </p:nvPr>
        </p:nvSpPr>
        <p:spPr>
          <a:xfrm>
            <a:off x="4645025" y="1535113"/>
            <a:ext cx="4041775" cy="639762"/>
          </a:xfrm>
        </p:spPr>
        <p:txBody>
          <a:bodyPr anchor="b">
            <a:normAutofit/>
          </a:bodyPr>
          <a:lstStyle>
            <a:lvl1pPr marL="0" indent="0">
              <a:buNone/>
              <a:defRPr sz="1800" b="1">
                <a:solidFill>
                  <a:srgbClr val="211A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7" name="Pladsholder til dato 6"/>
          <p:cNvSpPr>
            <a:spLocks noGrp="1"/>
          </p:cNvSpPr>
          <p:nvPr>
            <p:ph type="dt" sz="half" idx="10"/>
          </p:nvPr>
        </p:nvSpPr>
        <p:spPr/>
        <p:txBody>
          <a:bodyPr/>
          <a:lstStyle/>
          <a:p>
            <a:fld id="{8B6410A3-8B7A-4B78-AE48-0C337C792F8C}" type="datetime3">
              <a:rPr lang="da-DK" smtClean="0"/>
              <a:t>09.03.2017</a:t>
            </a:fld>
            <a:endParaRPr lang="da-DK"/>
          </a:p>
        </p:txBody>
      </p:sp>
      <p:sp>
        <p:nvSpPr>
          <p:cNvPr id="9" name="Pladsholder til diasnummer 8"/>
          <p:cNvSpPr>
            <a:spLocks noGrp="1"/>
          </p:cNvSpPr>
          <p:nvPr>
            <p:ph type="sldNum" sz="quarter" idx="12"/>
          </p:nvPr>
        </p:nvSpPr>
        <p:spPr/>
        <p:txBody>
          <a:bodyPr/>
          <a:lstStyle/>
          <a:p>
            <a:fld id="{409B8A6B-2702-4E09-BF63-7CC1F22DFC4D}" type="slidenum">
              <a:rPr lang="da-DK" smtClean="0"/>
              <a:t>‹nr.›</a:t>
            </a:fld>
            <a:endParaRPr lang="da-DK"/>
          </a:p>
        </p:txBody>
      </p:sp>
      <p:sp>
        <p:nvSpPr>
          <p:cNvPr id="10" name="Pladsholder til indhold 2"/>
          <p:cNvSpPr>
            <a:spLocks noGrp="1"/>
          </p:cNvSpPr>
          <p:nvPr>
            <p:ph idx="13"/>
          </p:nvPr>
        </p:nvSpPr>
        <p:spPr>
          <a:xfrm>
            <a:off x="467544" y="2204864"/>
            <a:ext cx="4032448" cy="3672408"/>
          </a:xfrm>
        </p:spPr>
        <p:txBody>
          <a:bodyPr/>
          <a:lstStyle>
            <a:lvl1pPr>
              <a:defRPr>
                <a:solidFill>
                  <a:srgbClr val="54616E"/>
                </a:solidFill>
              </a:defRPr>
            </a:lvl1pPr>
            <a:lvl2pPr>
              <a:defRPr>
                <a:solidFill>
                  <a:srgbClr val="54616E"/>
                </a:solidFill>
              </a:defRPr>
            </a:lvl2pPr>
            <a:lvl3pPr>
              <a:defRPr>
                <a:solidFill>
                  <a:srgbClr val="54616E"/>
                </a:solidFill>
              </a:defRPr>
            </a:lvl3pPr>
            <a:lvl4pPr>
              <a:defRPr>
                <a:solidFill>
                  <a:srgbClr val="54616E"/>
                </a:solidFill>
              </a:defRPr>
            </a:lvl4pPr>
            <a:lvl5pPr>
              <a:defRPr>
                <a:solidFill>
                  <a:srgbClr val="54616E"/>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1" name="Pladsholder til indhold 2"/>
          <p:cNvSpPr>
            <a:spLocks noGrp="1"/>
          </p:cNvSpPr>
          <p:nvPr>
            <p:ph idx="14"/>
          </p:nvPr>
        </p:nvSpPr>
        <p:spPr>
          <a:xfrm>
            <a:off x="4633664" y="2204864"/>
            <a:ext cx="4042792" cy="3672408"/>
          </a:xfrm>
        </p:spPr>
        <p:txBody>
          <a:bodyPr/>
          <a:lstStyle>
            <a:lvl1pPr>
              <a:defRPr>
                <a:solidFill>
                  <a:srgbClr val="54616E"/>
                </a:solidFill>
              </a:defRPr>
            </a:lvl1pPr>
            <a:lvl2pPr>
              <a:defRPr>
                <a:solidFill>
                  <a:srgbClr val="54616E"/>
                </a:solidFill>
              </a:defRPr>
            </a:lvl2pPr>
            <a:lvl3pPr>
              <a:defRPr>
                <a:solidFill>
                  <a:srgbClr val="54616E"/>
                </a:solidFill>
              </a:defRPr>
            </a:lvl3pPr>
            <a:lvl4pPr>
              <a:defRPr>
                <a:solidFill>
                  <a:srgbClr val="54616E"/>
                </a:solidFill>
              </a:defRPr>
            </a:lvl4pPr>
            <a:lvl5pPr>
              <a:defRPr>
                <a:solidFill>
                  <a:srgbClr val="54616E"/>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1526482270"/>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C80C8121-9C5C-4783-821D-F1ABAD167C32}" type="datetime3">
              <a:rPr lang="da-DK" smtClean="0"/>
              <a:t>09.03.2017</a:t>
            </a:fld>
            <a:endParaRPr lang="da-DK"/>
          </a:p>
        </p:txBody>
      </p:sp>
      <p:sp>
        <p:nvSpPr>
          <p:cNvPr id="5" name="Pladsholder til diasnummer 4"/>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15858383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0ADA3C3-F6CE-4C6C-AC99-04821F771E6F}" type="datetime3">
              <a:rPr lang="da-DK" smtClean="0"/>
              <a:t>09.03.2017</a:t>
            </a:fld>
            <a:endParaRPr lang="da-DK"/>
          </a:p>
        </p:txBody>
      </p:sp>
      <p:sp>
        <p:nvSpPr>
          <p:cNvPr id="4" name="Pladsholder til diasnummer 3"/>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1148043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normAutofit/>
          </a:bodyPr>
          <a:lstStyle>
            <a:lvl1pPr algn="l">
              <a:defRPr sz="1800" b="1"/>
            </a:lvl1pPr>
          </a:lstStyle>
          <a:p>
            <a:r>
              <a:rPr lang="da-DK" smtClean="0"/>
              <a:t>Klik for at redigere i master</a:t>
            </a:r>
            <a:endParaRPr lang="da-DK" dirty="0"/>
          </a:p>
        </p:txBody>
      </p:sp>
      <p:sp>
        <p:nvSpPr>
          <p:cNvPr id="4" name="Pladsholder til tekst 3"/>
          <p:cNvSpPr>
            <a:spLocks noGrp="1"/>
          </p:cNvSpPr>
          <p:nvPr>
            <p:ph type="body" sz="half" idx="2"/>
          </p:nvPr>
        </p:nvSpPr>
        <p:spPr>
          <a:xfrm>
            <a:off x="457200" y="1435101"/>
            <a:ext cx="3008313" cy="4442172"/>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23CE3711-8C3B-408F-87AD-E09A0080C459}" type="datetime3">
              <a:rPr lang="da-DK" smtClean="0"/>
              <a:t>09.03.2017</a:t>
            </a:fld>
            <a:endParaRPr lang="da-DK"/>
          </a:p>
        </p:txBody>
      </p:sp>
      <p:sp>
        <p:nvSpPr>
          <p:cNvPr id="7" name="Pladsholder til diasnummer 6"/>
          <p:cNvSpPr>
            <a:spLocks noGrp="1"/>
          </p:cNvSpPr>
          <p:nvPr>
            <p:ph type="sldNum" sz="quarter" idx="12"/>
          </p:nvPr>
        </p:nvSpPr>
        <p:spPr/>
        <p:txBody>
          <a:bodyPr/>
          <a:lstStyle/>
          <a:p>
            <a:fld id="{409B8A6B-2702-4E09-BF63-7CC1F22DFC4D}" type="slidenum">
              <a:rPr lang="da-DK" smtClean="0"/>
              <a:t>‹nr.›</a:t>
            </a:fld>
            <a:endParaRPr lang="da-DK"/>
          </a:p>
        </p:txBody>
      </p:sp>
      <p:sp>
        <p:nvSpPr>
          <p:cNvPr id="8" name="Pladsholder til indhold 2"/>
          <p:cNvSpPr>
            <a:spLocks noGrp="1"/>
          </p:cNvSpPr>
          <p:nvPr>
            <p:ph idx="1"/>
          </p:nvPr>
        </p:nvSpPr>
        <p:spPr>
          <a:xfrm>
            <a:off x="3635896" y="260648"/>
            <a:ext cx="4824536" cy="5616624"/>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231806273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653136"/>
            <a:ext cx="5486400" cy="566738"/>
          </a:xfrm>
        </p:spPr>
        <p:txBody>
          <a:bodyPr anchor="b">
            <a:normAutofit/>
          </a:bodyPr>
          <a:lstStyle>
            <a:lvl1pPr algn="ctr">
              <a:defRPr sz="2400" b="0"/>
            </a:lvl1pPr>
          </a:lstStyle>
          <a:p>
            <a:r>
              <a:rPr lang="da-DK" smtClean="0"/>
              <a:t>Klik for at redigere i master</a:t>
            </a:r>
            <a:endParaRPr lang="da-DK" dirty="0"/>
          </a:p>
        </p:txBody>
      </p:sp>
      <p:sp>
        <p:nvSpPr>
          <p:cNvPr id="3" name="Pladsholder til billede 2"/>
          <p:cNvSpPr>
            <a:spLocks noGrp="1"/>
          </p:cNvSpPr>
          <p:nvPr>
            <p:ph type="pic" idx="1" hasCustomPrompt="1"/>
          </p:nvPr>
        </p:nvSpPr>
        <p:spPr>
          <a:xfrm>
            <a:off x="1792288" y="612775"/>
            <a:ext cx="5486400" cy="38963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smtClean="0"/>
              <a:t>Klik på ikonet for at indsætte billede</a:t>
            </a:r>
            <a:endParaRPr lang="da-DK" dirty="0"/>
          </a:p>
        </p:txBody>
      </p:sp>
      <p:sp>
        <p:nvSpPr>
          <p:cNvPr id="4" name="Pladsholder til tekst 3"/>
          <p:cNvSpPr>
            <a:spLocks noGrp="1"/>
          </p:cNvSpPr>
          <p:nvPr>
            <p:ph type="body" sz="half" idx="2"/>
          </p:nvPr>
        </p:nvSpPr>
        <p:spPr>
          <a:xfrm>
            <a:off x="1792288" y="5367338"/>
            <a:ext cx="5486400" cy="509934"/>
          </a:xfrm>
        </p:spPr>
        <p:txBody>
          <a:bodyPr>
            <a:normAutofit/>
          </a:bodyPr>
          <a:lstStyle>
            <a:lvl1pPr marL="0" indent="0" algn="ctr">
              <a:buNone/>
              <a:defRPr sz="1800">
                <a:solidFill>
                  <a:srgbClr val="54616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3D789C4B-1D39-4DCF-A264-F5BAD2AD9F6E}" type="datetime3">
              <a:rPr lang="da-DK" smtClean="0"/>
              <a:t>09.03.2017</a:t>
            </a:fld>
            <a:endParaRPr lang="da-DK"/>
          </a:p>
        </p:txBody>
      </p:sp>
      <p:sp>
        <p:nvSpPr>
          <p:cNvPr id="7" name="Pladsholder til diasnummer 6"/>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317874618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lside billede med blå billedtekst">
    <p:spTree>
      <p:nvGrpSpPr>
        <p:cNvPr id="1" name=""/>
        <p:cNvGrpSpPr/>
        <p:nvPr/>
      </p:nvGrpSpPr>
      <p:grpSpPr>
        <a:xfrm>
          <a:off x="0" y="0"/>
          <a:ext cx="0" cy="0"/>
          <a:chOff x="0" y="0"/>
          <a:chExt cx="0" cy="0"/>
        </a:xfrm>
      </p:grpSpPr>
      <p:sp>
        <p:nvSpPr>
          <p:cNvPr id="3" name="Pladsholder til billede 2"/>
          <p:cNvSpPr>
            <a:spLocks noGrp="1"/>
          </p:cNvSpPr>
          <p:nvPr>
            <p:ph type="pic" idx="1" hasCustomPrompt="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smtClean="0"/>
              <a:t>Klik på ikonet for at indsætte billede</a:t>
            </a:r>
            <a:endParaRPr lang="da-DK" dirty="0"/>
          </a:p>
        </p:txBody>
      </p:sp>
      <p:sp>
        <p:nvSpPr>
          <p:cNvPr id="5" name="Pladsholder til dato 4"/>
          <p:cNvSpPr>
            <a:spLocks noGrp="1"/>
          </p:cNvSpPr>
          <p:nvPr>
            <p:ph type="dt" sz="half" idx="10"/>
          </p:nvPr>
        </p:nvSpPr>
        <p:spPr/>
        <p:txBody>
          <a:bodyPr/>
          <a:lstStyle/>
          <a:p>
            <a:fld id="{16297AAD-6C02-4800-BFD8-516995E2C907}" type="datetime3">
              <a:rPr lang="da-DK" smtClean="0"/>
              <a:t>09.03.2017</a:t>
            </a:fld>
            <a:endParaRPr lang="da-DK"/>
          </a:p>
        </p:txBody>
      </p:sp>
      <p:sp>
        <p:nvSpPr>
          <p:cNvPr id="7" name="Pladsholder til diasnummer 6"/>
          <p:cNvSpPr>
            <a:spLocks noGrp="1"/>
          </p:cNvSpPr>
          <p:nvPr>
            <p:ph type="sldNum" sz="quarter" idx="12"/>
          </p:nvPr>
        </p:nvSpPr>
        <p:spPr/>
        <p:txBody>
          <a:bodyPr/>
          <a:lstStyle/>
          <a:p>
            <a:fld id="{409B8A6B-2702-4E09-BF63-7CC1F22DFC4D}" type="slidenum">
              <a:rPr lang="da-DK" smtClean="0"/>
              <a:t>‹nr.›</a:t>
            </a:fld>
            <a:endParaRPr lang="da-DK"/>
          </a:p>
        </p:txBody>
      </p:sp>
      <p:sp>
        <p:nvSpPr>
          <p:cNvPr id="8" name="Titel 1"/>
          <p:cNvSpPr>
            <a:spLocks noGrp="1"/>
          </p:cNvSpPr>
          <p:nvPr>
            <p:ph type="title"/>
          </p:nvPr>
        </p:nvSpPr>
        <p:spPr>
          <a:xfrm>
            <a:off x="755576" y="3573016"/>
            <a:ext cx="7632848" cy="2160240"/>
          </a:xfrm>
        </p:spPr>
        <p:txBody>
          <a:bodyPr anchor="t">
            <a:normAutofit/>
          </a:bodyPr>
          <a:lstStyle>
            <a:lvl1pPr algn="ctr">
              <a:defRPr sz="2400" b="0" i="0" cap="all" baseline="0">
                <a:solidFill>
                  <a:srgbClr val="211A52"/>
                </a:solidFill>
              </a:defRPr>
            </a:lvl1pPr>
          </a:lstStyle>
          <a:p>
            <a:r>
              <a:rPr lang="da-DK" smtClean="0"/>
              <a:t>Klik for at redigere i master</a:t>
            </a:r>
            <a:endParaRPr lang="da-DK" dirty="0"/>
          </a:p>
        </p:txBody>
      </p:sp>
      <p:pic>
        <p:nvPicPr>
          <p:cNvPr id="10" name="Billed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95936" y="5976068"/>
            <a:ext cx="1296144" cy="765300"/>
          </a:xfrm>
          <a:prstGeom prst="rect">
            <a:avLst/>
          </a:prstGeom>
        </p:spPr>
      </p:pic>
    </p:spTree>
    <p:extLst>
      <p:ext uri="{BB962C8B-B14F-4D97-AF65-F5344CB8AC3E}">
        <p14:creationId xmlns:p14="http://schemas.microsoft.com/office/powerpoint/2010/main" val="3054977701"/>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lside billede med hvid billedtekst">
    <p:spTree>
      <p:nvGrpSpPr>
        <p:cNvPr id="1" name=""/>
        <p:cNvGrpSpPr/>
        <p:nvPr/>
      </p:nvGrpSpPr>
      <p:grpSpPr>
        <a:xfrm>
          <a:off x="0" y="0"/>
          <a:ext cx="0" cy="0"/>
          <a:chOff x="0" y="0"/>
          <a:chExt cx="0" cy="0"/>
        </a:xfrm>
      </p:grpSpPr>
      <p:sp>
        <p:nvSpPr>
          <p:cNvPr id="3" name="Pladsholder til billede 2"/>
          <p:cNvSpPr>
            <a:spLocks noGrp="1"/>
          </p:cNvSpPr>
          <p:nvPr>
            <p:ph type="pic" idx="1" hasCustomPrompt="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smtClean="0"/>
              <a:t>Klik på ikonet for at indsætte billede</a:t>
            </a:r>
            <a:endParaRPr lang="da-DK" dirty="0"/>
          </a:p>
        </p:txBody>
      </p:sp>
      <p:sp>
        <p:nvSpPr>
          <p:cNvPr id="2" name="Titel 1"/>
          <p:cNvSpPr>
            <a:spLocks noGrp="1"/>
          </p:cNvSpPr>
          <p:nvPr>
            <p:ph type="title"/>
          </p:nvPr>
        </p:nvSpPr>
        <p:spPr>
          <a:xfrm>
            <a:off x="827584" y="3573016"/>
            <a:ext cx="7488832" cy="2232248"/>
          </a:xfrm>
        </p:spPr>
        <p:txBody>
          <a:bodyPr anchor="t">
            <a:normAutofit/>
          </a:bodyPr>
          <a:lstStyle>
            <a:lvl1pPr algn="ctr">
              <a:defRPr sz="2400" b="0" cap="all" baseline="0">
                <a:solidFill>
                  <a:schemeClr val="bg1"/>
                </a:solidFill>
              </a:defRPr>
            </a:lvl1pPr>
          </a:lstStyle>
          <a:p>
            <a:r>
              <a:rPr lang="da-DK" smtClean="0"/>
              <a:t>Klik for at redigere i master</a:t>
            </a:r>
            <a:endParaRPr lang="da-DK" dirty="0"/>
          </a:p>
        </p:txBody>
      </p:sp>
      <p:sp>
        <p:nvSpPr>
          <p:cNvPr id="5" name="Pladsholder til dato 4"/>
          <p:cNvSpPr>
            <a:spLocks noGrp="1"/>
          </p:cNvSpPr>
          <p:nvPr>
            <p:ph type="dt" sz="half" idx="10"/>
          </p:nvPr>
        </p:nvSpPr>
        <p:spPr/>
        <p:txBody>
          <a:bodyPr/>
          <a:lstStyle/>
          <a:p>
            <a:fld id="{E0F1A899-5D0B-48A0-BBF1-AD7C4BEC6142}" type="datetime3">
              <a:rPr lang="da-DK" smtClean="0"/>
              <a:t>09.03.2017</a:t>
            </a:fld>
            <a:endParaRPr lang="da-DK"/>
          </a:p>
        </p:txBody>
      </p:sp>
      <p:sp>
        <p:nvSpPr>
          <p:cNvPr id="7" name="Pladsholder til diasnummer 6"/>
          <p:cNvSpPr>
            <a:spLocks noGrp="1"/>
          </p:cNvSpPr>
          <p:nvPr>
            <p:ph type="sldNum" sz="quarter" idx="12"/>
          </p:nvPr>
        </p:nvSpPr>
        <p:spPr/>
        <p:txBody>
          <a:bodyPr/>
          <a:lstStyle/>
          <a:p>
            <a:fld id="{409B8A6B-2702-4E09-BF63-7CC1F22DFC4D}" type="slidenum">
              <a:rPr lang="da-DK" smtClean="0"/>
              <a:t>‹nr.›</a:t>
            </a:fld>
            <a:endParaRPr lang="da-DK"/>
          </a:p>
        </p:txBody>
      </p:sp>
      <p:pic>
        <p:nvPicPr>
          <p:cNvPr id="8" name="Billed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95936" y="5976068"/>
            <a:ext cx="1296144" cy="765300"/>
          </a:xfrm>
          <a:prstGeom prst="rect">
            <a:avLst/>
          </a:prstGeom>
        </p:spPr>
      </p:pic>
    </p:spTree>
    <p:extLst>
      <p:ext uri="{BB962C8B-B14F-4D97-AF65-F5344CB8AC3E}">
        <p14:creationId xmlns:p14="http://schemas.microsoft.com/office/powerpoint/2010/main" val="1343012969"/>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ut titeldias">
    <p:spTree>
      <p:nvGrpSpPr>
        <p:cNvPr id="1" name=""/>
        <p:cNvGrpSpPr/>
        <p:nvPr/>
      </p:nvGrpSpPr>
      <p:grpSpPr>
        <a:xfrm>
          <a:off x="0" y="0"/>
          <a:ext cx="0" cy="0"/>
          <a:chOff x="0" y="0"/>
          <a:chExt cx="0" cy="0"/>
        </a:xfrm>
      </p:grpSpPr>
      <p:pic>
        <p:nvPicPr>
          <p:cNvPr id="7" name="Billede 6"/>
          <p:cNvPicPr>
            <a:picLocks noChangeAspect="1"/>
          </p:cNvPicPr>
          <p:nvPr userDrawn="1"/>
        </p:nvPicPr>
        <p:blipFill>
          <a:blip r:embed="rId2" cstate="print">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2628" y="5898"/>
            <a:ext cx="9136136" cy="6852103"/>
          </a:xfrm>
          <a:prstGeom prst="rect">
            <a:avLst/>
          </a:prstGeom>
        </p:spPr>
      </p:pic>
      <p:sp>
        <p:nvSpPr>
          <p:cNvPr id="5" name="Rektangel 4"/>
          <p:cNvSpPr/>
          <p:nvPr userDrawn="1"/>
        </p:nvSpPr>
        <p:spPr>
          <a:xfrm>
            <a:off x="611560" y="2492896"/>
            <a:ext cx="7920880" cy="1584176"/>
          </a:xfrm>
          <a:prstGeom prst="rect">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p:cNvSpPr>
            <a:spLocks noGrp="1"/>
          </p:cNvSpPr>
          <p:nvPr>
            <p:ph type="ctrTitle"/>
          </p:nvPr>
        </p:nvSpPr>
        <p:spPr>
          <a:xfrm>
            <a:off x="685800" y="2562473"/>
            <a:ext cx="7772400" cy="1470025"/>
          </a:xfrm>
        </p:spPr>
        <p:txBody>
          <a:bodyPr/>
          <a:lstStyle>
            <a:lvl1pPr algn="ctr">
              <a:defRPr kern="1200" cap="all" spc="200" baseline="0">
                <a:solidFill>
                  <a:schemeClr val="bg1"/>
                </a:solidFill>
              </a:defRPr>
            </a:lvl1pPr>
          </a:lstStyle>
          <a:p>
            <a:r>
              <a:rPr lang="da-DK" smtClean="0"/>
              <a:t>Klik for at redigere i master</a:t>
            </a:r>
            <a:endParaRPr lang="da-DK" dirty="0"/>
          </a:p>
        </p:txBody>
      </p:sp>
      <p:sp>
        <p:nvSpPr>
          <p:cNvPr id="4" name="Pladsholder til dato 3"/>
          <p:cNvSpPr>
            <a:spLocks noGrp="1"/>
          </p:cNvSpPr>
          <p:nvPr>
            <p:ph type="dt" sz="half" idx="10"/>
          </p:nvPr>
        </p:nvSpPr>
        <p:spPr/>
        <p:txBody>
          <a:bodyPr/>
          <a:lstStyle/>
          <a:p>
            <a:fld id="{014F4089-1F4E-44A7-B23B-C1B75DF42B73}" type="datetime3">
              <a:rPr lang="da-DK" smtClean="0"/>
              <a:t>09.03.2017</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pic>
        <p:nvPicPr>
          <p:cNvPr id="8" name="Billed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95936" y="5976068"/>
            <a:ext cx="1296144" cy="765300"/>
          </a:xfrm>
          <a:prstGeom prst="rect">
            <a:avLst/>
          </a:prstGeom>
        </p:spPr>
      </p:pic>
    </p:spTree>
    <p:extLst>
      <p:ext uri="{BB962C8B-B14F-4D97-AF65-F5344CB8AC3E}">
        <p14:creationId xmlns:p14="http://schemas.microsoft.com/office/powerpoint/2010/main" val="172890544"/>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1"/>
            <a:ext cx="8229600" cy="4375868"/>
          </a:xfrm>
          <a:prstGeom prst="rect">
            <a:avLst/>
          </a:prstGeom>
        </p:spPr>
        <p:txBody>
          <a:bodyPr vert="horz" lIns="91440" tIns="45720" rIns="91440" bIns="45720" rtlCol="0">
            <a:norm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pic>
        <p:nvPicPr>
          <p:cNvPr id="10" name="Billede 9"/>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995936" y="5976068"/>
            <a:ext cx="1296144" cy="765300"/>
          </a:xfrm>
          <a:prstGeom prst="rect">
            <a:avLst/>
          </a:prstGeom>
        </p:spPr>
      </p:pic>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rgbClr val="54616E"/>
                </a:solidFill>
              </a:defRPr>
            </a:lvl1pPr>
          </a:lstStyle>
          <a:p>
            <a:fld id="{672FD3C4-C349-4C63-9C2F-4FD4F5A483CE}" type="datetime3">
              <a:rPr lang="da-DK" smtClean="0"/>
              <a:t>09.03.2017</a:t>
            </a:fld>
            <a:endParaRPr lang="da-DK" dirty="0"/>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rgbClr val="54616E"/>
                </a:solidFill>
              </a:defRPr>
            </a:lvl1pPr>
          </a:lstStyle>
          <a:p>
            <a:fld id="{409B8A6B-2702-4E09-BF63-7CC1F22DFC4D}" type="slidenum">
              <a:rPr lang="da-DK" smtClean="0"/>
              <a:pPr/>
              <a:t>‹nr.›</a:t>
            </a:fld>
            <a:endParaRPr lang="da-DK" dirty="0"/>
          </a:p>
        </p:txBody>
      </p:sp>
    </p:spTree>
    <p:extLst>
      <p:ext uri="{BB962C8B-B14F-4D97-AF65-F5344CB8AC3E}">
        <p14:creationId xmlns:p14="http://schemas.microsoft.com/office/powerpoint/2010/main" val="1408996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 id="2147483660" r:id="rId12"/>
    <p:sldLayoutId id="2147483661" r:id="rId13"/>
  </p:sldLayoutIdLst>
  <p:transition>
    <p:fade/>
  </p:transition>
  <p:timing>
    <p:tnLst>
      <p:par>
        <p:cTn id="1" dur="indefinite" restart="never" nodeType="tmRoot"/>
      </p:par>
    </p:tnLst>
  </p:timing>
  <p:hf sldNum="0" hdr="0" ftr="0" dt="0"/>
  <p:txStyles>
    <p:titleStyle>
      <a:lvl1pPr algn="l" defTabSz="914400" rtl="0" eaLnBrk="1" latinLnBrk="0" hangingPunct="1">
        <a:spcBef>
          <a:spcPct val="0"/>
        </a:spcBef>
        <a:buNone/>
        <a:defRPr sz="2400" kern="1200" baseline="0">
          <a:solidFill>
            <a:srgbClr val="211A5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rgbClr val="211A5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211A5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211A5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211A5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211A5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jp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a:xfrm>
            <a:off x="467544" y="3183111"/>
            <a:ext cx="8352928" cy="1470025"/>
          </a:xfrm>
        </p:spPr>
        <p:txBody>
          <a:bodyPr>
            <a:normAutofit/>
          </a:bodyPr>
          <a:lstStyle/>
          <a:p>
            <a:r>
              <a:rPr lang="da-DK" dirty="0" smtClean="0"/>
              <a:t>Innovationskultur og talentudvikling</a:t>
            </a:r>
            <a:endParaRPr lang="en-GB" dirty="0"/>
          </a:p>
        </p:txBody>
      </p:sp>
      <p:sp>
        <p:nvSpPr>
          <p:cNvPr id="7" name="Undertitel 6"/>
          <p:cNvSpPr>
            <a:spLocks noGrp="1"/>
          </p:cNvSpPr>
          <p:nvPr>
            <p:ph type="subTitle" idx="1"/>
          </p:nvPr>
        </p:nvSpPr>
        <p:spPr>
          <a:xfrm>
            <a:off x="683568" y="4653136"/>
            <a:ext cx="7776864" cy="1143744"/>
          </a:xfrm>
        </p:spPr>
        <p:txBody>
          <a:bodyPr>
            <a:normAutofit/>
          </a:bodyPr>
          <a:lstStyle/>
          <a:p>
            <a:r>
              <a:rPr lang="da-DK" b="1" dirty="0">
                <a:latin typeface="Gill Sans MT" charset="0"/>
                <a:ea typeface="ＭＳ Ｐゴシック" charset="-128"/>
              </a:rPr>
              <a:t>Lene Tanggaard, Ph.d., Professor </a:t>
            </a:r>
          </a:p>
          <a:p>
            <a:r>
              <a:rPr lang="da-DK" b="1" dirty="0">
                <a:latin typeface="Gill Sans MT" charset="0"/>
                <a:ea typeface="ＭＳ Ｐゴシック" charset="-128"/>
              </a:rPr>
              <a:t>Department of </a:t>
            </a:r>
            <a:r>
              <a:rPr lang="da-DK" b="1" dirty="0" err="1">
                <a:latin typeface="Gill Sans MT" charset="0"/>
                <a:ea typeface="ＭＳ Ｐゴシック" charset="-128"/>
              </a:rPr>
              <a:t>Communication</a:t>
            </a:r>
            <a:r>
              <a:rPr lang="da-DK" b="1" dirty="0">
                <a:latin typeface="Gill Sans MT" charset="0"/>
                <a:ea typeface="ＭＳ Ｐゴシック" charset="-128"/>
              </a:rPr>
              <a:t> and </a:t>
            </a:r>
            <a:r>
              <a:rPr lang="da-DK" b="1" dirty="0" err="1">
                <a:latin typeface="Gill Sans MT" charset="0"/>
                <a:ea typeface="ＭＳ Ｐゴシック" charset="-128"/>
              </a:rPr>
              <a:t>Psychology</a:t>
            </a:r>
            <a:endParaRPr lang="da-DK" b="1" dirty="0">
              <a:latin typeface="Gill Sans MT" charset="0"/>
              <a:ea typeface="ＭＳ Ｐゴシック" charset="-128"/>
            </a:endParaRPr>
          </a:p>
          <a:p>
            <a:endParaRPr lang="da-DK" dirty="0" smtClean="0"/>
          </a:p>
        </p:txBody>
      </p:sp>
    </p:spTree>
    <p:extLst>
      <p:ext uri="{BB962C8B-B14F-4D97-AF65-F5344CB8AC3E}">
        <p14:creationId xmlns:p14="http://schemas.microsoft.com/office/powerpoint/2010/main" val="2721162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dge1.jpg"/>
          <p:cNvPicPr>
            <a:picLocks noChangeAspect="1"/>
          </p:cNvPicPr>
          <p:nvPr/>
        </p:nvPicPr>
        <p:blipFill>
          <a:blip r:embed="rId2">
            <a:alphaModFix amt="54000"/>
            <a:extLst>
              <a:ext uri="{28A0092B-C50C-407E-A947-70E740481C1C}">
                <a14:useLocalDpi xmlns:a14="http://schemas.microsoft.com/office/drawing/2010/main"/>
              </a:ext>
            </a:extLst>
          </a:blip>
          <a:stretch>
            <a:fillRect/>
          </a:stretch>
        </p:blipFill>
        <p:spPr>
          <a:xfrm>
            <a:off x="0" y="9780"/>
            <a:ext cx="9144000" cy="6848220"/>
          </a:xfrm>
          <a:prstGeom prst="rect">
            <a:avLst/>
          </a:prstGeom>
        </p:spPr>
      </p:pic>
      <p:sp>
        <p:nvSpPr>
          <p:cNvPr id="2" name="Titel 1"/>
          <p:cNvSpPr>
            <a:spLocks noGrp="1"/>
          </p:cNvSpPr>
          <p:nvPr>
            <p:ph type="title"/>
          </p:nvPr>
        </p:nvSpPr>
        <p:spPr>
          <a:xfrm>
            <a:off x="611560" y="476672"/>
            <a:ext cx="3106688" cy="1143000"/>
          </a:xfrm>
        </p:spPr>
        <p:txBody>
          <a:bodyPr>
            <a:normAutofit/>
          </a:bodyPr>
          <a:lstStyle/>
          <a:p>
            <a:r>
              <a:rPr lang="da-DK" sz="3600" b="1" dirty="0" smtClean="0"/>
              <a:t>På kanten</a:t>
            </a:r>
            <a:endParaRPr lang="en-GB" sz="3600" b="1" dirty="0"/>
          </a:p>
        </p:txBody>
      </p:sp>
      <p:sp>
        <p:nvSpPr>
          <p:cNvPr id="3" name="Pladsholder til indhold 2"/>
          <p:cNvSpPr>
            <a:spLocks noGrp="1"/>
          </p:cNvSpPr>
          <p:nvPr>
            <p:ph idx="1"/>
          </p:nvPr>
        </p:nvSpPr>
        <p:spPr>
          <a:xfrm>
            <a:off x="1115616" y="3501008"/>
            <a:ext cx="6707088" cy="1296144"/>
          </a:xfrm>
        </p:spPr>
        <p:style>
          <a:lnRef idx="2">
            <a:schemeClr val="accent6"/>
          </a:lnRef>
          <a:fillRef idx="1">
            <a:schemeClr val="lt1"/>
          </a:fillRef>
          <a:effectRef idx="0">
            <a:schemeClr val="accent6"/>
          </a:effectRef>
          <a:fontRef idx="minor">
            <a:schemeClr val="dk1"/>
          </a:fontRef>
        </p:style>
        <p:txBody>
          <a:bodyPr/>
          <a:lstStyle/>
          <a:p>
            <a:r>
              <a:rPr lang="da-DK" dirty="0"/>
              <a:t>U</a:t>
            </a:r>
            <a:r>
              <a:rPr lang="da-DK" dirty="0" smtClean="0"/>
              <a:t>sikkerhed </a:t>
            </a:r>
            <a:r>
              <a:rPr lang="da-DK" dirty="0"/>
              <a:t>og forandring </a:t>
            </a:r>
            <a:r>
              <a:rPr lang="da-DK" dirty="0" smtClean="0"/>
              <a:t>har sat </a:t>
            </a:r>
            <a:r>
              <a:rPr lang="da-DK" dirty="0"/>
              <a:t>sig </a:t>
            </a:r>
            <a:r>
              <a:rPr lang="da-DK" dirty="0" smtClean="0"/>
              <a:t>som grundvilkår </a:t>
            </a:r>
            <a:r>
              <a:rPr lang="da-DK" dirty="0"/>
              <a:t>i vores samfund. Det gør læringsparathed til en central kompetence for enhver organisation, der gerne vil fungere og overleve i dag </a:t>
            </a:r>
          </a:p>
        </p:txBody>
      </p:sp>
    </p:spTree>
    <p:extLst>
      <p:ext uri="{BB962C8B-B14F-4D97-AF65-F5344CB8AC3E}">
        <p14:creationId xmlns:p14="http://schemas.microsoft.com/office/powerpoint/2010/main" val="184307448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dge3.jpg"/>
          <p:cNvPicPr>
            <a:picLocks noChangeAspect="1"/>
          </p:cNvPicPr>
          <p:nvPr/>
        </p:nvPicPr>
        <p:blipFill rotWithShape="1">
          <a:blip r:embed="rId2" cstate="screen">
            <a:alphaModFix amt="55000"/>
            <a:extLst>
              <a:ext uri="{28A0092B-C50C-407E-A947-70E740481C1C}">
                <a14:useLocalDpi xmlns:a14="http://schemas.microsoft.com/office/drawing/2010/main"/>
              </a:ext>
            </a:extLst>
          </a:blip>
          <a:srcRect t="-12562"/>
          <a:stretch/>
        </p:blipFill>
        <p:spPr>
          <a:xfrm>
            <a:off x="-36000" y="-864000"/>
            <a:ext cx="9201600" cy="7739336"/>
          </a:xfrm>
          <a:prstGeom prst="rect">
            <a:avLst/>
          </a:prstGeom>
          <a:scene3d>
            <a:camera prst="orthographicFront">
              <a:rot lat="0" lon="10800000" rev="0"/>
            </a:camera>
            <a:lightRig rig="threePt" dir="t"/>
          </a:scene3d>
        </p:spPr>
      </p:pic>
      <p:sp>
        <p:nvSpPr>
          <p:cNvPr id="2" name="Titel 1"/>
          <p:cNvSpPr>
            <a:spLocks noGrp="1"/>
          </p:cNvSpPr>
          <p:nvPr>
            <p:ph type="title"/>
          </p:nvPr>
        </p:nvSpPr>
        <p:spPr>
          <a:xfrm>
            <a:off x="107504" y="269776"/>
            <a:ext cx="8229600" cy="1143000"/>
          </a:xfrm>
        </p:spPr>
        <p:txBody>
          <a:bodyPr/>
          <a:lstStyle/>
          <a:p>
            <a:r>
              <a:rPr lang="da-DK" b="1" dirty="0" smtClean="0"/>
              <a:t>Udfordringer</a:t>
            </a:r>
            <a:endParaRPr lang="da-DK" b="1" dirty="0"/>
          </a:p>
        </p:txBody>
      </p:sp>
      <p:sp>
        <p:nvSpPr>
          <p:cNvPr id="3" name="Pladsholder til indhold 2"/>
          <p:cNvSpPr>
            <a:spLocks noGrp="1"/>
          </p:cNvSpPr>
          <p:nvPr>
            <p:ph idx="1"/>
          </p:nvPr>
        </p:nvSpPr>
        <p:spPr>
          <a:xfrm>
            <a:off x="2843808" y="1196752"/>
            <a:ext cx="5688632" cy="4779316"/>
          </a:xfrm>
        </p:spPr>
        <p:style>
          <a:lnRef idx="2">
            <a:schemeClr val="accent6"/>
          </a:lnRef>
          <a:fillRef idx="1">
            <a:schemeClr val="lt1"/>
          </a:fillRef>
          <a:effectRef idx="0">
            <a:schemeClr val="accent6"/>
          </a:effectRef>
          <a:fontRef idx="minor">
            <a:schemeClr val="dk1"/>
          </a:fontRef>
        </p:style>
        <p:txBody>
          <a:bodyPr>
            <a:normAutofit/>
          </a:bodyPr>
          <a:lstStyle/>
          <a:p>
            <a:r>
              <a:rPr lang="da-DK" sz="2400" dirty="0" smtClean="0">
                <a:solidFill>
                  <a:srgbClr val="262626"/>
                </a:solidFill>
              </a:rPr>
              <a:t>75% af alt oplæring i vores organisationer er en del af driften og hverdagens opgaveløsning</a:t>
            </a:r>
          </a:p>
          <a:p>
            <a:r>
              <a:rPr lang="da-DK" sz="2400" dirty="0" smtClean="0">
                <a:solidFill>
                  <a:srgbClr val="262626"/>
                </a:solidFill>
              </a:rPr>
              <a:t>Vi ved meget lidt om, hvordan vi kan forstå og systematisere denne læring</a:t>
            </a:r>
          </a:p>
          <a:p>
            <a:r>
              <a:rPr lang="da-DK" sz="2400" dirty="0" smtClean="0">
                <a:solidFill>
                  <a:srgbClr val="262626"/>
                </a:solidFill>
              </a:rPr>
              <a:t> </a:t>
            </a:r>
          </a:p>
          <a:p>
            <a:r>
              <a:rPr lang="da-DK" sz="2400" dirty="0" smtClean="0">
                <a:solidFill>
                  <a:srgbClr val="262626"/>
                </a:solidFill>
              </a:rPr>
              <a:t>Deep </a:t>
            </a:r>
            <a:r>
              <a:rPr lang="da-DK" sz="2400" dirty="0" err="1" smtClean="0">
                <a:solidFill>
                  <a:srgbClr val="262626"/>
                </a:solidFill>
              </a:rPr>
              <a:t>smarts</a:t>
            </a:r>
            <a:r>
              <a:rPr lang="da-DK" sz="2400" dirty="0" smtClean="0">
                <a:solidFill>
                  <a:srgbClr val="262626"/>
                </a:solidFill>
              </a:rPr>
              <a:t> og talenter – hvordan håndterer vi dem?</a:t>
            </a:r>
          </a:p>
          <a:p>
            <a:r>
              <a:rPr lang="da-DK" sz="2400" dirty="0" smtClean="0">
                <a:solidFill>
                  <a:srgbClr val="262626"/>
                </a:solidFill>
              </a:rPr>
              <a:t>Kreativitets- og innovationsforståelser savner blik for mestring og håndværk og det lange seje træk</a:t>
            </a:r>
          </a:p>
          <a:p>
            <a:endParaRPr lang="da-DK" sz="2400" dirty="0" smtClean="0">
              <a:solidFill>
                <a:srgbClr val="262626"/>
              </a:solidFill>
            </a:endParaRPr>
          </a:p>
          <a:p>
            <a:endParaRPr lang="da-DK" sz="2400" dirty="0" smtClean="0">
              <a:solidFill>
                <a:srgbClr val="262626"/>
              </a:solidFill>
            </a:endParaRPr>
          </a:p>
          <a:p>
            <a:endParaRPr lang="da-DK" sz="2400" dirty="0" smtClean="0">
              <a:solidFill>
                <a:srgbClr val="262626"/>
              </a:solidFill>
            </a:endParaRPr>
          </a:p>
        </p:txBody>
      </p:sp>
      <p:pic>
        <p:nvPicPr>
          <p:cNvPr id="5" name="Billede 4" descr="Screen Shot 2015-10-24 at 10.08.5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1840" y="3140968"/>
            <a:ext cx="1512168" cy="505083"/>
          </a:xfrm>
          <a:prstGeom prst="rect">
            <a:avLst/>
          </a:prstGeom>
        </p:spPr>
      </p:pic>
    </p:spTree>
    <p:extLst>
      <p:ext uri="{BB962C8B-B14F-4D97-AF65-F5344CB8AC3E}">
        <p14:creationId xmlns:p14="http://schemas.microsoft.com/office/powerpoint/2010/main" val="218060211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dge3.jpg"/>
          <p:cNvPicPr>
            <a:picLocks noChangeAspect="1"/>
          </p:cNvPicPr>
          <p:nvPr/>
        </p:nvPicPr>
        <p:blipFill rotWithShape="1">
          <a:blip r:embed="rId2" cstate="screen">
            <a:alphaModFix amt="55000"/>
            <a:extLst>
              <a:ext uri="{28A0092B-C50C-407E-A947-70E740481C1C}">
                <a14:useLocalDpi xmlns:a14="http://schemas.microsoft.com/office/drawing/2010/main"/>
              </a:ext>
            </a:extLst>
          </a:blip>
          <a:srcRect t="-12562"/>
          <a:stretch/>
        </p:blipFill>
        <p:spPr>
          <a:xfrm>
            <a:off x="-36000" y="-864000"/>
            <a:ext cx="9201600" cy="7739336"/>
          </a:xfrm>
          <a:prstGeom prst="rect">
            <a:avLst/>
          </a:prstGeom>
        </p:spPr>
      </p:pic>
      <p:sp>
        <p:nvSpPr>
          <p:cNvPr id="2" name="Titel 1"/>
          <p:cNvSpPr>
            <a:spLocks noGrp="1"/>
          </p:cNvSpPr>
          <p:nvPr>
            <p:ph type="title"/>
          </p:nvPr>
        </p:nvSpPr>
        <p:spPr/>
        <p:txBody>
          <a:bodyPr/>
          <a:lstStyle/>
          <a:p>
            <a:r>
              <a:rPr lang="da-DK" b="1" dirty="0" smtClean="0"/>
              <a:t>Svar på udfordringer</a:t>
            </a:r>
            <a:endParaRPr lang="da-DK" b="1" dirty="0"/>
          </a:p>
        </p:txBody>
      </p:sp>
      <p:sp>
        <p:nvSpPr>
          <p:cNvPr id="3" name="Pladsholder til indhold 2"/>
          <p:cNvSpPr>
            <a:spLocks noGrp="1"/>
          </p:cNvSpPr>
          <p:nvPr>
            <p:ph idx="1"/>
          </p:nvPr>
        </p:nvSpPr>
        <p:spPr>
          <a:xfrm>
            <a:off x="251520" y="1196752"/>
            <a:ext cx="5688632" cy="4779316"/>
          </a:xfrm>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r>
              <a:rPr lang="da-DK" sz="2400" dirty="0" smtClean="0">
                <a:solidFill>
                  <a:srgbClr val="262626"/>
                </a:solidFill>
              </a:rPr>
              <a:t>Accelereret oplæring</a:t>
            </a:r>
          </a:p>
          <a:p>
            <a:r>
              <a:rPr lang="da-DK" sz="2400" dirty="0" smtClean="0">
                <a:solidFill>
                  <a:srgbClr val="211A52"/>
                </a:solidFill>
              </a:rPr>
              <a:t>Dyb viden giver fleksibilitet i en dynamisk læringskultur</a:t>
            </a:r>
            <a:endParaRPr lang="da-DK" sz="2400" dirty="0">
              <a:solidFill>
                <a:srgbClr val="211A52"/>
              </a:solidFill>
            </a:endParaRPr>
          </a:p>
          <a:p>
            <a:r>
              <a:rPr lang="da-DK" sz="2400" dirty="0" smtClean="0">
                <a:solidFill>
                  <a:srgbClr val="211A52"/>
                </a:solidFill>
              </a:rPr>
              <a:t>Stærke </a:t>
            </a:r>
            <a:r>
              <a:rPr lang="da-DK" sz="2400" dirty="0">
                <a:solidFill>
                  <a:srgbClr val="211A52"/>
                </a:solidFill>
              </a:rPr>
              <a:t>talentmiljøer er vigtigere end jagten </a:t>
            </a:r>
            <a:r>
              <a:rPr lang="da-DK" sz="2400" dirty="0" smtClean="0">
                <a:solidFill>
                  <a:srgbClr val="211A52"/>
                </a:solidFill>
              </a:rPr>
              <a:t>på individuelle </a:t>
            </a:r>
            <a:r>
              <a:rPr lang="da-DK" sz="2400" dirty="0">
                <a:solidFill>
                  <a:srgbClr val="211A52"/>
                </a:solidFill>
              </a:rPr>
              <a:t>talenter, da </a:t>
            </a:r>
            <a:r>
              <a:rPr lang="da-DK" sz="2400" dirty="0" smtClean="0">
                <a:solidFill>
                  <a:srgbClr val="211A52"/>
                </a:solidFill>
              </a:rPr>
              <a:t>miljøerne </a:t>
            </a:r>
            <a:r>
              <a:rPr lang="da-DK" sz="2400" dirty="0">
                <a:solidFill>
                  <a:srgbClr val="211A52"/>
                </a:solidFill>
              </a:rPr>
              <a:t>trækker resten af </a:t>
            </a:r>
            <a:r>
              <a:rPr lang="da-DK" sz="2400" dirty="0" smtClean="0">
                <a:solidFill>
                  <a:srgbClr val="211A52"/>
                </a:solidFill>
              </a:rPr>
              <a:t>organisationen </a:t>
            </a:r>
            <a:r>
              <a:rPr lang="da-DK" sz="2400" dirty="0">
                <a:solidFill>
                  <a:srgbClr val="211A52"/>
                </a:solidFill>
              </a:rPr>
              <a:t>med </a:t>
            </a:r>
            <a:r>
              <a:rPr lang="da-DK" sz="2400" dirty="0" smtClean="0">
                <a:solidFill>
                  <a:srgbClr val="211A52"/>
                </a:solidFill>
              </a:rPr>
              <a:t>op</a:t>
            </a:r>
          </a:p>
          <a:p>
            <a:r>
              <a:rPr lang="da-DK" sz="2400" dirty="0">
                <a:solidFill>
                  <a:srgbClr val="211A52"/>
                </a:solidFill>
              </a:rPr>
              <a:t>Det er op til 20 gange dyrere at miste dyb viden end at tage hånd om oplæring og systematisk </a:t>
            </a:r>
            <a:r>
              <a:rPr lang="da-DK" sz="2400" dirty="0" smtClean="0">
                <a:solidFill>
                  <a:srgbClr val="211A52"/>
                </a:solidFill>
              </a:rPr>
              <a:t>vidensoverførsel</a:t>
            </a:r>
            <a:r>
              <a:rPr lang="da-DK" sz="2400" dirty="0">
                <a:solidFill>
                  <a:srgbClr val="211A52"/>
                </a:solidFill>
              </a:rPr>
              <a:t>, før det er for </a:t>
            </a:r>
            <a:r>
              <a:rPr lang="da-DK" sz="2400" dirty="0" smtClean="0">
                <a:solidFill>
                  <a:srgbClr val="211A52"/>
                </a:solidFill>
              </a:rPr>
              <a:t>sent</a:t>
            </a:r>
          </a:p>
          <a:p>
            <a:r>
              <a:rPr lang="da-DK" sz="2400" dirty="0">
                <a:solidFill>
                  <a:srgbClr val="211A52"/>
                </a:solidFill>
              </a:rPr>
              <a:t>Læringskultur er nøglen til forbedret </a:t>
            </a:r>
            <a:r>
              <a:rPr lang="da-DK" sz="2400" dirty="0" smtClean="0">
                <a:solidFill>
                  <a:srgbClr val="211A52"/>
                </a:solidFill>
              </a:rPr>
              <a:t>performance </a:t>
            </a:r>
            <a:r>
              <a:rPr lang="da-DK" sz="2400" dirty="0">
                <a:solidFill>
                  <a:srgbClr val="211A52"/>
                </a:solidFill>
              </a:rPr>
              <a:t>i vidensintensive organisationer. </a:t>
            </a:r>
          </a:p>
          <a:p>
            <a:endParaRPr lang="da-DK" sz="2400" dirty="0"/>
          </a:p>
          <a:p>
            <a:endParaRPr lang="da-DK" sz="2400" dirty="0"/>
          </a:p>
          <a:p>
            <a:endParaRPr lang="da-DK" sz="2400" dirty="0">
              <a:solidFill>
                <a:srgbClr val="262626"/>
              </a:solidFill>
            </a:endParaRPr>
          </a:p>
        </p:txBody>
      </p:sp>
    </p:spTree>
    <p:extLst>
      <p:ext uri="{BB962C8B-B14F-4D97-AF65-F5344CB8AC3E}">
        <p14:creationId xmlns:p14="http://schemas.microsoft.com/office/powerpoint/2010/main" val="279564750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creativity6.jpg"/>
          <p:cNvPicPr>
            <a:picLocks noChangeAspect="1"/>
          </p:cNvPicPr>
          <p:nvPr/>
        </p:nvPicPr>
        <p:blipFill>
          <a:blip r:embed="rId2">
            <a:alphaModFix amt="69000"/>
            <a:extLst>
              <a:ext uri="{28A0092B-C50C-407E-A947-70E740481C1C}">
                <a14:useLocalDpi xmlns:a14="http://schemas.microsoft.com/office/drawing/2010/main"/>
              </a:ext>
            </a:extLst>
          </a:blip>
          <a:stretch>
            <a:fillRect/>
          </a:stretch>
        </p:blipFill>
        <p:spPr>
          <a:xfrm>
            <a:off x="-108520" y="0"/>
            <a:ext cx="9361040" cy="6858000"/>
          </a:xfrm>
          <a:prstGeom prst="rect">
            <a:avLst/>
          </a:prstGeom>
        </p:spPr>
      </p:pic>
      <p:sp>
        <p:nvSpPr>
          <p:cNvPr id="2" name="Titel 1"/>
          <p:cNvSpPr>
            <a:spLocks noGrp="1"/>
          </p:cNvSpPr>
          <p:nvPr>
            <p:ph type="title"/>
          </p:nvPr>
        </p:nvSpPr>
        <p:spPr/>
        <p:txBody>
          <a:bodyPr>
            <a:normAutofit/>
          </a:bodyPr>
          <a:lstStyle/>
          <a:p>
            <a:r>
              <a:rPr lang="da-DK" sz="2800" b="1" dirty="0" smtClean="0"/>
              <a:t>Læring – den glemte dimension</a:t>
            </a:r>
            <a:endParaRPr lang="da-DK" sz="2800" b="1" dirty="0"/>
          </a:p>
        </p:txBody>
      </p:sp>
      <p:sp>
        <p:nvSpPr>
          <p:cNvPr id="3" name="Pladsholder til indhold 2"/>
          <p:cNvSpPr>
            <a:spLocks noGrp="1"/>
          </p:cNvSpPr>
          <p:nvPr>
            <p:ph idx="1"/>
          </p:nvPr>
        </p:nvSpPr>
        <p:spPr>
          <a:xfrm>
            <a:off x="27773" y="1772816"/>
            <a:ext cx="5616624" cy="3196951"/>
          </a:xfrm>
        </p:spPr>
        <p:txBody>
          <a:bodyPr>
            <a:normAutofit/>
          </a:bodyPr>
          <a:lstStyle/>
          <a:p>
            <a:r>
              <a:rPr lang="da-DK" sz="2800" dirty="0">
                <a:solidFill>
                  <a:srgbClr val="211A52"/>
                </a:solidFill>
              </a:rPr>
              <a:t>„</a:t>
            </a:r>
            <a:r>
              <a:rPr lang="da-DK" sz="2800" i="1" dirty="0">
                <a:solidFill>
                  <a:srgbClr val="211A52"/>
                </a:solidFill>
              </a:rPr>
              <a:t>Modet til at lære er det vigtigste redskab for enhver </a:t>
            </a:r>
            <a:r>
              <a:rPr lang="da-DK" sz="2800" i="1" dirty="0" smtClean="0">
                <a:solidFill>
                  <a:srgbClr val="211A52"/>
                </a:solidFill>
              </a:rPr>
              <a:t>leder</a:t>
            </a:r>
            <a:r>
              <a:rPr lang="da-DK" sz="2800" i="1" dirty="0">
                <a:solidFill>
                  <a:srgbClr val="211A52"/>
                </a:solidFill>
              </a:rPr>
              <a:t>.</a:t>
            </a:r>
            <a:r>
              <a:rPr lang="da-DK" sz="2800" i="1" dirty="0" smtClean="0">
                <a:solidFill>
                  <a:srgbClr val="211A52"/>
                </a:solidFill>
              </a:rPr>
              <a:t>“ </a:t>
            </a:r>
          </a:p>
          <a:p>
            <a:pPr marL="0" indent="0">
              <a:buNone/>
            </a:pPr>
            <a:r>
              <a:rPr lang="da-DK" sz="2800" i="1" dirty="0" smtClean="0">
                <a:solidFill>
                  <a:srgbClr val="211A52"/>
                </a:solidFill>
              </a:rPr>
              <a:t>    - </a:t>
            </a:r>
            <a:r>
              <a:rPr lang="da-DK" sz="2800" dirty="0" smtClean="0">
                <a:solidFill>
                  <a:srgbClr val="211A52"/>
                </a:solidFill>
              </a:rPr>
              <a:t>Sheryl </a:t>
            </a:r>
            <a:r>
              <a:rPr lang="da-DK" sz="2800" dirty="0">
                <a:solidFill>
                  <a:srgbClr val="211A52"/>
                </a:solidFill>
              </a:rPr>
              <a:t>Sandberg </a:t>
            </a:r>
          </a:p>
        </p:txBody>
      </p:sp>
    </p:spTree>
    <p:extLst>
      <p:ext uri="{BB962C8B-B14F-4D97-AF65-F5344CB8AC3E}">
        <p14:creationId xmlns:p14="http://schemas.microsoft.com/office/powerpoint/2010/main" val="194760711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wanderer.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81073" y="0"/>
            <a:ext cx="5355223" cy="6858000"/>
          </a:xfrm>
          <a:prstGeom prst="rect">
            <a:avLst/>
          </a:prstGeom>
        </p:spPr>
      </p:pic>
      <p:sp>
        <p:nvSpPr>
          <p:cNvPr id="2" name="Titel 1"/>
          <p:cNvSpPr>
            <a:spLocks noGrp="1"/>
          </p:cNvSpPr>
          <p:nvPr>
            <p:ph type="title"/>
          </p:nvPr>
        </p:nvSpPr>
        <p:spPr/>
        <p:txBody>
          <a:bodyPr/>
          <a:lstStyle/>
          <a:p>
            <a:pPr algn="ctr"/>
            <a:r>
              <a:rPr lang="da-DK" dirty="0" smtClean="0"/>
              <a:t>Det vi har glemt</a:t>
            </a:r>
            <a:endParaRPr lang="da-DK" dirty="0"/>
          </a:p>
        </p:txBody>
      </p:sp>
      <p:sp>
        <p:nvSpPr>
          <p:cNvPr id="5" name="Pladsholder til indhold 4"/>
          <p:cNvSpPr>
            <a:spLocks noGrp="1"/>
          </p:cNvSpPr>
          <p:nvPr>
            <p:ph idx="1"/>
          </p:nvPr>
        </p:nvSpPr>
        <p:spPr>
          <a:xfrm>
            <a:off x="467544" y="5157192"/>
            <a:ext cx="8229600" cy="1521851"/>
          </a:xfrm>
        </p:spPr>
        <p:style>
          <a:lnRef idx="2">
            <a:schemeClr val="dk1"/>
          </a:lnRef>
          <a:fillRef idx="1">
            <a:schemeClr val="lt1"/>
          </a:fillRef>
          <a:effectRef idx="0">
            <a:schemeClr val="dk1"/>
          </a:effectRef>
          <a:fontRef idx="minor">
            <a:schemeClr val="dk1"/>
          </a:fontRef>
        </p:style>
        <p:txBody>
          <a:bodyPr>
            <a:normAutofit lnSpcReduction="10000"/>
          </a:bodyPr>
          <a:lstStyle/>
          <a:p>
            <a:r>
              <a:rPr lang="da-DK" dirty="0" smtClean="0">
                <a:solidFill>
                  <a:srgbClr val="211A52"/>
                </a:solidFill>
              </a:rPr>
              <a:t>Vi er dømt til evig mesterlære</a:t>
            </a:r>
          </a:p>
          <a:p>
            <a:r>
              <a:rPr lang="da-DK" dirty="0">
                <a:solidFill>
                  <a:srgbClr val="211A52"/>
                </a:solidFill>
              </a:rPr>
              <a:t>Virksomheders programmer for læring og </a:t>
            </a:r>
            <a:r>
              <a:rPr lang="da-DK" dirty="0" smtClean="0">
                <a:solidFill>
                  <a:srgbClr val="211A52"/>
                </a:solidFill>
              </a:rPr>
              <a:t>udvikling </a:t>
            </a:r>
            <a:r>
              <a:rPr lang="da-DK" dirty="0">
                <a:solidFill>
                  <a:srgbClr val="211A52"/>
                </a:solidFill>
              </a:rPr>
              <a:t>bør i højere grad skræddersyes efter </a:t>
            </a:r>
            <a:r>
              <a:rPr lang="da-DK" dirty="0" smtClean="0">
                <a:solidFill>
                  <a:srgbClr val="211A52"/>
                </a:solidFill>
              </a:rPr>
              <a:t>virksomhedens </a:t>
            </a:r>
            <a:r>
              <a:rPr lang="da-DK" dirty="0">
                <a:solidFill>
                  <a:srgbClr val="211A52"/>
                </a:solidFill>
              </a:rPr>
              <a:t>øvrige strategier, ligesom strategier bør være lærende og drevet af læring. </a:t>
            </a:r>
            <a:endParaRPr lang="da-DK" dirty="0" smtClean="0">
              <a:solidFill>
                <a:srgbClr val="211A52"/>
              </a:solidFill>
            </a:endParaRPr>
          </a:p>
          <a:p>
            <a:r>
              <a:rPr lang="da-DK" dirty="0">
                <a:solidFill>
                  <a:srgbClr val="211A52"/>
                </a:solidFill>
              </a:rPr>
              <a:t>L</a:t>
            </a:r>
            <a:r>
              <a:rPr lang="da-DK" dirty="0" smtClean="0">
                <a:solidFill>
                  <a:srgbClr val="211A52"/>
                </a:solidFill>
              </a:rPr>
              <a:t>æring er </a:t>
            </a:r>
            <a:r>
              <a:rPr lang="da-DK" dirty="0">
                <a:solidFill>
                  <a:srgbClr val="211A52"/>
                </a:solidFill>
              </a:rPr>
              <a:t>den central akse, </a:t>
            </a:r>
            <a:r>
              <a:rPr lang="da-DK" dirty="0" smtClean="0">
                <a:solidFill>
                  <a:srgbClr val="211A52"/>
                </a:solidFill>
              </a:rPr>
              <a:t>hvorom </a:t>
            </a:r>
            <a:r>
              <a:rPr lang="da-DK" dirty="0">
                <a:solidFill>
                  <a:srgbClr val="211A52"/>
                </a:solidFill>
              </a:rPr>
              <a:t>det nye </a:t>
            </a:r>
            <a:r>
              <a:rPr lang="da-DK" dirty="0" smtClean="0">
                <a:solidFill>
                  <a:srgbClr val="211A52"/>
                </a:solidFill>
              </a:rPr>
              <a:t>opstår.</a:t>
            </a:r>
            <a:endParaRPr lang="da-DK" dirty="0">
              <a:solidFill>
                <a:srgbClr val="211A52"/>
              </a:solidFill>
            </a:endParaRPr>
          </a:p>
          <a:p>
            <a:endParaRPr lang="da-DK" dirty="0">
              <a:solidFill>
                <a:srgbClr val="211A52"/>
              </a:solidFill>
            </a:endParaRPr>
          </a:p>
          <a:p>
            <a:endParaRPr lang="da-DK" dirty="0" smtClean="0">
              <a:solidFill>
                <a:srgbClr val="211A52"/>
              </a:solidFill>
            </a:endParaRPr>
          </a:p>
          <a:p>
            <a:endParaRPr lang="da-DK" dirty="0">
              <a:solidFill>
                <a:srgbClr val="211A52"/>
              </a:solidFill>
            </a:endParaRPr>
          </a:p>
        </p:txBody>
      </p:sp>
    </p:spTree>
    <p:extLst>
      <p:ext uri="{BB962C8B-B14F-4D97-AF65-F5344CB8AC3E}">
        <p14:creationId xmlns:p14="http://schemas.microsoft.com/office/powerpoint/2010/main" val="253104850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creativity4.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Pladsholder til indhold 2"/>
          <p:cNvSpPr>
            <a:spLocks noGrp="1"/>
          </p:cNvSpPr>
          <p:nvPr>
            <p:ph sz="half" idx="1"/>
          </p:nvPr>
        </p:nvSpPr>
        <p:spPr>
          <a:xfrm>
            <a:off x="827584" y="5229200"/>
            <a:ext cx="7427168" cy="1152128"/>
          </a:xfrm>
        </p:spPr>
        <p:style>
          <a:lnRef idx="2">
            <a:schemeClr val="accent6"/>
          </a:lnRef>
          <a:fillRef idx="1">
            <a:schemeClr val="lt1"/>
          </a:fillRef>
          <a:effectRef idx="0">
            <a:schemeClr val="accent6"/>
          </a:effectRef>
          <a:fontRef idx="minor">
            <a:schemeClr val="dk1"/>
          </a:fontRef>
        </p:style>
        <p:txBody>
          <a:bodyPr>
            <a:normAutofit/>
          </a:bodyPr>
          <a:lstStyle/>
          <a:p>
            <a:r>
              <a:rPr lang="da-DK" sz="2000" dirty="0">
                <a:solidFill>
                  <a:srgbClr val="262626"/>
                </a:solidFill>
                <a:latin typeface="Gill Sans MT" charset="0"/>
                <a:ea typeface="ＭＳ Ｐゴシック" charset="-128"/>
              </a:rPr>
              <a:t>Læring, der leder til kreativitet, fordrer, at der arbejdes med det. Kreativitet bygger på evnen til at se klarere og på at opdage det, vi ved, men som vi kan have glemt (Vera John-Steiner, 1997, p. 52)</a:t>
            </a:r>
            <a:endParaRPr lang="da-DK" sz="2000" dirty="0">
              <a:solidFill>
                <a:srgbClr val="262626"/>
              </a:solidFill>
            </a:endParaRPr>
          </a:p>
        </p:txBody>
      </p:sp>
      <p:sp>
        <p:nvSpPr>
          <p:cNvPr id="6" name="Rektangel 5"/>
          <p:cNvSpPr/>
          <p:nvPr/>
        </p:nvSpPr>
        <p:spPr>
          <a:xfrm>
            <a:off x="1907704" y="980728"/>
            <a:ext cx="4572000" cy="92333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da-DK" dirty="0" smtClean="0"/>
              <a:t>”Kreativitet er ikke </a:t>
            </a:r>
            <a:r>
              <a:rPr lang="da-DK" dirty="0"/>
              <a:t>længere en luksus for de få, men nødvendigt for alle“</a:t>
            </a:r>
            <a:r>
              <a:rPr lang="da-DK" dirty="0" smtClean="0"/>
              <a:t>. </a:t>
            </a:r>
            <a:r>
              <a:rPr lang="da-DK" dirty="0"/>
              <a:t>Csikszentmihalyi</a:t>
            </a:r>
          </a:p>
        </p:txBody>
      </p:sp>
    </p:spTree>
    <p:extLst>
      <p:ext uri="{BB962C8B-B14F-4D97-AF65-F5344CB8AC3E}">
        <p14:creationId xmlns:p14="http://schemas.microsoft.com/office/powerpoint/2010/main" val="3191807744"/>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sz="half" idx="4294967295"/>
          </p:nvPr>
        </p:nvPicPr>
        <p:blipFill rotWithShape="1">
          <a:blip r:embed="rId2" cstate="screen">
            <a:alphaModFix amt="54000"/>
            <a:extLst>
              <a:ext uri="{28A0092B-C50C-407E-A947-70E740481C1C}">
                <a14:useLocalDpi xmlns:a14="http://schemas.microsoft.com/office/drawing/2010/main"/>
              </a:ext>
            </a:extLst>
          </a:blip>
          <a:srcRect/>
          <a:stretch/>
        </p:blipFill>
        <p:spPr>
          <a:xfrm>
            <a:off x="-32448" y="4875"/>
            <a:ext cx="9205200" cy="6858000"/>
          </a:xfrm>
          <a:prstGeom prst="rect">
            <a:avLst/>
          </a:prstGeom>
        </p:spPr>
      </p:pic>
      <p:sp>
        <p:nvSpPr>
          <p:cNvPr id="2" name="Titel 1"/>
          <p:cNvSpPr>
            <a:spLocks noGrp="1"/>
          </p:cNvSpPr>
          <p:nvPr>
            <p:ph type="title"/>
          </p:nvPr>
        </p:nvSpPr>
        <p:spPr>
          <a:xfrm>
            <a:off x="683568" y="1556792"/>
            <a:ext cx="8229600" cy="1143000"/>
          </a:xfrm>
        </p:spPr>
        <p:txBody>
          <a:bodyPr/>
          <a:lstStyle/>
          <a:p>
            <a:pPr algn="ctr"/>
            <a:r>
              <a:rPr lang="da-DK" b="1" dirty="0"/>
              <a:t>Kreativitet – det er noget, vi lærer </a:t>
            </a:r>
            <a:endParaRPr lang="da-DK" dirty="0"/>
          </a:p>
        </p:txBody>
      </p:sp>
      <p:sp>
        <p:nvSpPr>
          <p:cNvPr id="4" name="Rektangel 3"/>
          <p:cNvSpPr/>
          <p:nvPr/>
        </p:nvSpPr>
        <p:spPr>
          <a:xfrm>
            <a:off x="251520" y="2852936"/>
            <a:ext cx="8766720" cy="9233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da-DK" dirty="0"/>
              <a:t>Hvis du tror, at kreativitet er noget med gule post-it-sedler, </a:t>
            </a:r>
            <a:r>
              <a:rPr lang="da-DK" dirty="0" smtClean="0"/>
              <a:t>så er du galt afmarcheret. </a:t>
            </a:r>
            <a:r>
              <a:rPr lang="da-DK" dirty="0"/>
              <a:t>Kreativitet handler om mestring, </a:t>
            </a:r>
            <a:r>
              <a:rPr lang="da-DK" dirty="0" smtClean="0"/>
              <a:t>håndværk </a:t>
            </a:r>
            <a:r>
              <a:rPr lang="da-DK" dirty="0"/>
              <a:t>og genbrug. Det er mere ‘business as usual’, end vi tror. </a:t>
            </a:r>
          </a:p>
        </p:txBody>
      </p:sp>
    </p:spTree>
    <p:extLst>
      <p:ext uri="{BB962C8B-B14F-4D97-AF65-F5344CB8AC3E}">
        <p14:creationId xmlns:p14="http://schemas.microsoft.com/office/powerpoint/2010/main" val="307539233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Fra kreativt potentiale til kreative handlinger </a:t>
            </a:r>
            <a:r>
              <a:rPr lang="da-DK" dirty="0"/>
              <a:t/>
            </a:r>
            <a:br>
              <a:rPr lang="da-DK" dirty="0"/>
            </a:br>
            <a:endParaRPr lang="da-DK" dirty="0"/>
          </a:p>
        </p:txBody>
      </p:sp>
      <p:pic>
        <p:nvPicPr>
          <p:cNvPr id="6" name="Pladsholder til indhold 5" descr="Screen Shot 2015-10-24 at 10.41.47.png"/>
          <p:cNvPicPr>
            <a:picLocks noGrp="1" noChangeAspect="1"/>
          </p:cNvPicPr>
          <p:nvPr>
            <p:ph idx="1"/>
          </p:nvPr>
        </p:nvPicPr>
        <p:blipFill>
          <a:blip r:embed="rId3" cstate="screen">
            <a:extLst>
              <a:ext uri="{28A0092B-C50C-407E-A947-70E740481C1C}">
                <a14:useLocalDpi xmlns:a14="http://schemas.microsoft.com/office/drawing/2010/main"/>
              </a:ext>
            </a:extLst>
          </a:blip>
          <a:srcRect l="-38736" r="-38736"/>
          <a:stretch>
            <a:fillRect/>
          </a:stretch>
        </p:blipFill>
        <p:spPr>
          <a:xfrm>
            <a:off x="5508104" y="2060848"/>
            <a:ext cx="2352588" cy="1250925"/>
          </a:xfrm>
        </p:spPr>
      </p:pic>
      <p:sp>
        <p:nvSpPr>
          <p:cNvPr id="4" name="Pladsholder til indhold 2"/>
          <p:cNvSpPr txBox="1">
            <a:spLocks/>
          </p:cNvSpPr>
          <p:nvPr/>
        </p:nvSpPr>
        <p:spPr>
          <a:xfrm>
            <a:off x="2339752" y="3501008"/>
            <a:ext cx="4392488" cy="2016224"/>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47500" lnSpcReduction="20000"/>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da-DK" sz="3600" i="1" dirty="0" smtClean="0">
                <a:solidFill>
                  <a:srgbClr val="211A52"/>
                </a:solidFill>
              </a:rPr>
              <a:t>”Poeten</a:t>
            </a:r>
            <a:r>
              <a:rPr lang="da-DK" sz="3600" i="1" dirty="0">
                <a:solidFill>
                  <a:srgbClr val="211A52"/>
                </a:solidFill>
              </a:rPr>
              <a:t>, skulptøren eller arkitekten arbejder med hele sin krop, ikke primært gennem intellektet, teori eller tilegnede, professionelle kvalifikationer. Faktisk er det sådan, at meget af det, vi har lært, må aflæres for at kunne blive </a:t>
            </a:r>
            <a:r>
              <a:rPr lang="da-DK" sz="3600" i="1" dirty="0" smtClean="0">
                <a:solidFill>
                  <a:srgbClr val="211A52"/>
                </a:solidFill>
              </a:rPr>
              <a:t>virksomt.”</a:t>
            </a:r>
          </a:p>
          <a:p>
            <a:r>
              <a:rPr lang="da-DK" sz="3600" i="1" dirty="0" smtClean="0">
                <a:solidFill>
                  <a:srgbClr val="211A52"/>
                </a:solidFill>
              </a:rPr>
              <a:t>- </a:t>
            </a:r>
            <a:r>
              <a:rPr lang="da-DK" sz="3400" dirty="0"/>
              <a:t>Juhani Pallasmaa </a:t>
            </a:r>
          </a:p>
          <a:p>
            <a:endParaRPr lang="da-DK" sz="3600" i="1" dirty="0" smtClean="0">
              <a:solidFill>
                <a:srgbClr val="211A52"/>
              </a:solidFill>
            </a:endParaRPr>
          </a:p>
        </p:txBody>
      </p:sp>
      <p:pic>
        <p:nvPicPr>
          <p:cNvPr id="7" name="Billede 6" descr="Screen Shot 2015-10-24 at 10.41.56.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91680" y="1916832"/>
            <a:ext cx="1630125" cy="1380811"/>
          </a:xfrm>
          <a:prstGeom prst="rect">
            <a:avLst/>
          </a:prstGeom>
        </p:spPr>
      </p:pic>
    </p:spTree>
    <p:extLst>
      <p:ext uri="{BB962C8B-B14F-4D97-AF65-F5344CB8AC3E}">
        <p14:creationId xmlns:p14="http://schemas.microsoft.com/office/powerpoint/2010/main" val="371064779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hands eyes1.jpg"/>
          <p:cNvPicPr>
            <a:picLocks noChangeAspect="1"/>
          </p:cNvPicPr>
          <p:nvPr/>
        </p:nvPicPr>
        <p:blipFill rotWithShape="1">
          <a:blip r:embed="rId2" cstate="screen">
            <a:extLst>
              <a:ext uri="{28A0092B-C50C-407E-A947-70E740481C1C}">
                <a14:useLocalDpi xmlns:a14="http://schemas.microsoft.com/office/drawing/2010/main"/>
              </a:ext>
            </a:extLst>
          </a:blip>
          <a:srcRect l="-742" t="-1498"/>
          <a:stretch/>
        </p:blipFill>
        <p:spPr>
          <a:xfrm>
            <a:off x="-576000" y="-432000"/>
            <a:ext cx="9756000" cy="7317432"/>
          </a:xfrm>
          <a:prstGeom prst="rect">
            <a:avLst/>
          </a:prstGeom>
        </p:spPr>
      </p:pic>
      <p:sp>
        <p:nvSpPr>
          <p:cNvPr id="2" name="Titel 1"/>
          <p:cNvSpPr>
            <a:spLocks noGrp="1"/>
          </p:cNvSpPr>
          <p:nvPr>
            <p:ph type="title"/>
          </p:nvPr>
        </p:nvSpPr>
        <p:spPr>
          <a:xfrm>
            <a:off x="1979712" y="4581128"/>
            <a:ext cx="5338936" cy="648072"/>
          </a:xfrm>
        </p:spPr>
        <p:style>
          <a:lnRef idx="2">
            <a:schemeClr val="accent6"/>
          </a:lnRef>
          <a:fillRef idx="1">
            <a:schemeClr val="lt1"/>
          </a:fillRef>
          <a:effectRef idx="0">
            <a:schemeClr val="accent6"/>
          </a:effectRef>
          <a:fontRef idx="minor">
            <a:schemeClr val="dk1"/>
          </a:fontRef>
        </p:style>
        <p:txBody>
          <a:bodyPr/>
          <a:lstStyle/>
          <a:p>
            <a:r>
              <a:rPr lang="da-DK" b="1" dirty="0"/>
              <a:t>Mindre potentiale, mere håndværk! </a:t>
            </a:r>
            <a:endParaRPr lang="da-DK" dirty="0"/>
          </a:p>
        </p:txBody>
      </p:sp>
    </p:spTree>
    <p:extLst>
      <p:ext uri="{BB962C8B-B14F-4D97-AF65-F5344CB8AC3E}">
        <p14:creationId xmlns:p14="http://schemas.microsoft.com/office/powerpoint/2010/main" val="162377809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3099904" y="1484784"/>
            <a:ext cx="5586896" cy="3724597"/>
          </a:xfrm>
          <a:prstGeom prst="rect">
            <a:avLst/>
          </a:prstGeom>
        </p:spPr>
      </p:pic>
      <p:sp>
        <p:nvSpPr>
          <p:cNvPr id="2" name="Titel 1"/>
          <p:cNvSpPr>
            <a:spLocks noGrp="1"/>
          </p:cNvSpPr>
          <p:nvPr>
            <p:ph type="title"/>
          </p:nvPr>
        </p:nvSpPr>
        <p:spPr/>
        <p:txBody>
          <a:bodyPr/>
          <a:lstStyle/>
          <a:p>
            <a:r>
              <a:rPr lang="da-DK" dirty="0" smtClean="0"/>
              <a:t>Håndværk, flid og fordybelse - nøglen til innovationskraft</a:t>
            </a:r>
            <a:endParaRPr lang="da-DK" dirty="0"/>
          </a:p>
        </p:txBody>
      </p:sp>
      <p:sp>
        <p:nvSpPr>
          <p:cNvPr id="3" name="Pladsholder til indhold 2"/>
          <p:cNvSpPr>
            <a:spLocks noGrp="1"/>
          </p:cNvSpPr>
          <p:nvPr>
            <p:ph sz="half" idx="1"/>
          </p:nvPr>
        </p:nvSpPr>
        <p:spPr/>
        <p:txBody>
          <a:bodyPr>
            <a:normAutofit/>
          </a:bodyPr>
          <a:lstStyle/>
          <a:p>
            <a:r>
              <a:rPr lang="da-DK" i="1" dirty="0"/>
              <a:t>„I stedet for </a:t>
            </a:r>
            <a:r>
              <a:rPr lang="da-DK" i="1" dirty="0" err="1"/>
              <a:t>håndværk</a:t>
            </a:r>
            <a:r>
              <a:rPr lang="da-DK" i="1" dirty="0"/>
              <a:t> </a:t>
            </a:r>
            <a:r>
              <a:rPr lang="da-DK" i="1" dirty="0" smtClean="0"/>
              <a:t>fejrer </a:t>
            </a:r>
            <a:r>
              <a:rPr lang="da-DK" i="1" dirty="0"/>
              <a:t>det moderne </a:t>
            </a:r>
            <a:r>
              <a:rPr lang="da-DK" i="1" dirty="0" smtClean="0"/>
              <a:t>samfund </a:t>
            </a:r>
            <a:r>
              <a:rPr lang="da-DK" i="1" dirty="0"/>
              <a:t>potentielle evner </a:t>
            </a:r>
            <a:r>
              <a:rPr lang="da-DK" i="1" dirty="0" smtClean="0"/>
              <a:t>snarere </a:t>
            </a:r>
            <a:r>
              <a:rPr lang="da-DK" i="1" dirty="0"/>
              <a:t>end fortidige </a:t>
            </a:r>
            <a:r>
              <a:rPr lang="da-DK" i="1" dirty="0" smtClean="0"/>
              <a:t>bedrifter. Idealet bliver et </a:t>
            </a:r>
            <a:r>
              <a:rPr lang="da-DK" i="1" dirty="0"/>
              <a:t>selv orienteret mod kortsigtede mål, fokuseret </a:t>
            </a:r>
            <a:r>
              <a:rPr lang="da-DK" i="1" dirty="0" smtClean="0"/>
              <a:t>på </a:t>
            </a:r>
            <a:r>
              <a:rPr lang="da-DK" i="1" dirty="0"/>
              <a:t>potentielle </a:t>
            </a:r>
            <a:r>
              <a:rPr lang="da-DK" i="1" dirty="0" smtClean="0"/>
              <a:t>evner, villig </a:t>
            </a:r>
            <a:r>
              <a:rPr lang="da-DK" i="1" dirty="0"/>
              <a:t>til at droppe fortiden“</a:t>
            </a:r>
            <a:r>
              <a:rPr lang="da-DK" dirty="0" smtClean="0"/>
              <a:t>. Richard Sennett</a:t>
            </a:r>
          </a:p>
          <a:p>
            <a:endParaRPr lang="da-DK" dirty="0" smtClean="0"/>
          </a:p>
          <a:p>
            <a:r>
              <a:rPr lang="da-DK" dirty="0"/>
              <a:t>Det er ikke medfødte evner, der er afgørende for, om medarbejderne bliver dygtige til deres fag, men nærmere viljen til at arbejde koncentreret og længe. </a:t>
            </a:r>
          </a:p>
          <a:p>
            <a:endParaRPr lang="da-DK" dirty="0" smtClean="0"/>
          </a:p>
        </p:txBody>
      </p:sp>
    </p:spTree>
    <p:extLst>
      <p:ext uri="{BB962C8B-B14F-4D97-AF65-F5344CB8AC3E}">
        <p14:creationId xmlns:p14="http://schemas.microsoft.com/office/powerpoint/2010/main" val="330232002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people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4744"/>
            <a:ext cx="9144000" cy="4824536"/>
          </a:xfrm>
          <a:prstGeom prst="rect">
            <a:avLst/>
          </a:prstGeom>
        </p:spPr>
      </p:pic>
      <p:sp>
        <p:nvSpPr>
          <p:cNvPr id="2" name="Titel 1"/>
          <p:cNvSpPr>
            <a:spLocks noGrp="1"/>
          </p:cNvSpPr>
          <p:nvPr>
            <p:ph type="title"/>
          </p:nvPr>
        </p:nvSpPr>
        <p:spPr/>
        <p:txBody>
          <a:bodyPr/>
          <a:lstStyle/>
          <a:p>
            <a:r>
              <a:rPr lang="da-DK" b="1" dirty="0"/>
              <a:t>Det handler om mere end talenter </a:t>
            </a:r>
            <a:endParaRPr lang="da-DK" dirty="0"/>
          </a:p>
        </p:txBody>
      </p:sp>
      <p:sp>
        <p:nvSpPr>
          <p:cNvPr id="3" name="Pladsholder til indhold 2"/>
          <p:cNvSpPr>
            <a:spLocks noGrp="1"/>
          </p:cNvSpPr>
          <p:nvPr>
            <p:ph idx="1"/>
          </p:nvPr>
        </p:nvSpPr>
        <p:spPr>
          <a:xfrm>
            <a:off x="-8252" y="4581128"/>
            <a:ext cx="9144000" cy="1368152"/>
          </a:xfrm>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r>
              <a:rPr lang="da-DK" sz="2400" dirty="0"/>
              <a:t>Der savnes en bredere talentforståelse, der er befriet fra sportens jerngreb, og som tillader os at komme </a:t>
            </a:r>
            <a:r>
              <a:rPr lang="da-DK" sz="2400" dirty="0" smtClean="0"/>
              <a:t>på </a:t>
            </a:r>
            <a:r>
              <a:rPr lang="da-DK" sz="2400" dirty="0"/>
              <a:t>højde med verdens førende tænkere og praktikere. Danmark har unikke muligheder for at skabe effektive læringsmiljøer, </a:t>
            </a:r>
            <a:r>
              <a:rPr lang="da-DK" sz="2400" dirty="0" smtClean="0"/>
              <a:t>så lad </a:t>
            </a:r>
            <a:r>
              <a:rPr lang="da-DK" sz="2400" dirty="0"/>
              <a:t>os gribe chancen. </a:t>
            </a:r>
          </a:p>
        </p:txBody>
      </p:sp>
    </p:spTree>
    <p:extLst>
      <p:ext uri="{BB962C8B-B14F-4D97-AF65-F5344CB8AC3E}">
        <p14:creationId xmlns:p14="http://schemas.microsoft.com/office/powerpoint/2010/main" val="44852664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Talenter i mange varianter</a:t>
            </a:r>
            <a:endParaRPr lang="da-DK" dirty="0"/>
          </a:p>
        </p:txBody>
      </p:sp>
      <p:sp>
        <p:nvSpPr>
          <p:cNvPr id="3" name="Pladsholder til indhold 2"/>
          <p:cNvSpPr>
            <a:spLocks noGrp="1"/>
          </p:cNvSpPr>
          <p:nvPr>
            <p:ph idx="1"/>
          </p:nvPr>
        </p:nvSpPr>
        <p:spPr>
          <a:xfrm>
            <a:off x="457200" y="1600201"/>
            <a:ext cx="3898776" cy="4375868"/>
          </a:xfrm>
        </p:spPr>
        <p:txBody>
          <a:bodyPr/>
          <a:lstStyle/>
          <a:p>
            <a:r>
              <a:rPr lang="da-DK" dirty="0" smtClean="0">
                <a:solidFill>
                  <a:srgbClr val="211A52"/>
                </a:solidFill>
              </a:rPr>
              <a:t>Det er ikke </a:t>
            </a:r>
            <a:r>
              <a:rPr lang="da-DK" dirty="0">
                <a:solidFill>
                  <a:srgbClr val="211A52"/>
                </a:solidFill>
              </a:rPr>
              <a:t>et </a:t>
            </a:r>
            <a:r>
              <a:rPr lang="da-DK" dirty="0" smtClean="0">
                <a:solidFill>
                  <a:srgbClr val="211A52"/>
                </a:solidFill>
              </a:rPr>
              <a:t>spørgsmål </a:t>
            </a:r>
            <a:r>
              <a:rPr lang="da-DK" dirty="0">
                <a:solidFill>
                  <a:srgbClr val="211A52"/>
                </a:solidFill>
              </a:rPr>
              <a:t>om talent, men et resultat af hårdt slid. Det afgørende er, om du bliver en ekstra time i hallen for at træne og forfine dit </a:t>
            </a:r>
            <a:r>
              <a:rPr lang="da-DK" dirty="0" smtClean="0">
                <a:solidFill>
                  <a:srgbClr val="211A52"/>
                </a:solidFill>
              </a:rPr>
              <a:t>skud.” </a:t>
            </a:r>
          </a:p>
          <a:p>
            <a:pPr marL="0" indent="0">
              <a:buNone/>
            </a:pPr>
            <a:r>
              <a:rPr lang="da-DK" dirty="0" smtClean="0">
                <a:solidFill>
                  <a:srgbClr val="211A52"/>
                </a:solidFill>
              </a:rPr>
              <a:t>- Lars Christiansen</a:t>
            </a:r>
            <a:endParaRPr lang="da-DK" dirty="0">
              <a:solidFill>
                <a:srgbClr val="211A52"/>
              </a:solidFill>
            </a:endParaRPr>
          </a:p>
          <a:p>
            <a:endParaRPr lang="da-DK" dirty="0">
              <a:solidFill>
                <a:srgbClr val="211A52"/>
              </a:solidFill>
            </a:endParaRPr>
          </a:p>
        </p:txBody>
      </p:sp>
      <p:sp>
        <p:nvSpPr>
          <p:cNvPr id="4" name="Rektangel 3"/>
          <p:cNvSpPr/>
          <p:nvPr/>
        </p:nvSpPr>
        <p:spPr>
          <a:xfrm>
            <a:off x="4788024" y="1556792"/>
            <a:ext cx="3563888" cy="4801315"/>
          </a:xfrm>
          <a:prstGeom prst="rect">
            <a:avLst/>
          </a:prstGeom>
        </p:spPr>
        <p:txBody>
          <a:bodyPr wrap="square">
            <a:spAutoFit/>
          </a:bodyPr>
          <a:lstStyle/>
          <a:p>
            <a:r>
              <a:rPr lang="da-DK" dirty="0"/>
              <a:t>Hos os findes talenter i alle varianter – du kan vise dit talent som 60-årig efter mange år i </a:t>
            </a:r>
            <a:r>
              <a:rPr lang="da-DK" dirty="0" smtClean="0"/>
              <a:t>organisationen</a:t>
            </a:r>
            <a:r>
              <a:rPr lang="da-DK" dirty="0"/>
              <a:t>, og det er o.k. Så begynder vi bare der. Vi har mange potentielle talenter i vores organisation, som vi måske bare ikke har opdaget endnu. Ofte viser de skjulte talenter sig, når medarbejderne sættes i nye situationer, når de skal arrangere en fest, et </a:t>
            </a:r>
            <a:r>
              <a:rPr lang="da-DK" dirty="0" smtClean="0"/>
              <a:t>arrangement </a:t>
            </a:r>
            <a:r>
              <a:rPr lang="da-DK" dirty="0"/>
              <a:t>eller f.eks. en revy. Så vi arbejder meget bred- spektret med talentbegrebet. Det er aldrig for sent at blive et talent hos os</a:t>
            </a:r>
            <a:r>
              <a:rPr lang="da-DK" dirty="0" smtClean="0"/>
              <a:t>.</a:t>
            </a:r>
          </a:p>
          <a:p>
            <a:r>
              <a:rPr lang="da-DK" dirty="0" smtClean="0"/>
              <a:t>- Mads Nygård, SVP, Kvadrat</a:t>
            </a:r>
            <a:endParaRPr lang="da-DK" dirty="0"/>
          </a:p>
        </p:txBody>
      </p:sp>
      <p:pic>
        <p:nvPicPr>
          <p:cNvPr id="5" name="Billede 4" descr="Screen Shot 2015-10-24 at 11.07.29.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3568" y="3429000"/>
            <a:ext cx="1886549" cy="1484784"/>
          </a:xfrm>
          <a:prstGeom prst="rect">
            <a:avLst/>
          </a:prstGeom>
        </p:spPr>
      </p:pic>
      <p:pic>
        <p:nvPicPr>
          <p:cNvPr id="6" name="Billede 5" descr="Screen Shot 2015-10-24 at 11.07.4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20187" y="4581128"/>
            <a:ext cx="1657903" cy="1300030"/>
          </a:xfrm>
          <a:prstGeom prst="rect">
            <a:avLst/>
          </a:prstGeom>
        </p:spPr>
      </p:pic>
    </p:spTree>
    <p:extLst>
      <p:ext uri="{BB962C8B-B14F-4D97-AF65-F5344CB8AC3E}">
        <p14:creationId xmlns:p14="http://schemas.microsoft.com/office/powerpoint/2010/main" val="233979752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right place3.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093229"/>
          </a:xfrm>
          <a:prstGeom prst="rect">
            <a:avLst/>
          </a:prstGeom>
        </p:spPr>
      </p:pic>
      <p:sp>
        <p:nvSpPr>
          <p:cNvPr id="2" name="Titel 1"/>
          <p:cNvSpPr>
            <a:spLocks noGrp="1"/>
          </p:cNvSpPr>
          <p:nvPr>
            <p:ph type="title"/>
          </p:nvPr>
        </p:nvSpPr>
        <p:spPr>
          <a:xfrm>
            <a:off x="467544" y="9975"/>
            <a:ext cx="8229600" cy="1143000"/>
          </a:xfrm>
        </p:spPr>
        <p:txBody>
          <a:bodyPr/>
          <a:lstStyle/>
          <a:p>
            <a:r>
              <a:rPr lang="da-DK" dirty="0" smtClean="0"/>
              <a:t>Udfordringer for nye medarbejdere</a:t>
            </a:r>
            <a:endParaRPr lang="da-DK" dirty="0"/>
          </a:p>
        </p:txBody>
      </p:sp>
      <p:sp>
        <p:nvSpPr>
          <p:cNvPr id="3" name="Pladsholder til indhold 2"/>
          <p:cNvSpPr>
            <a:spLocks noGrp="1"/>
          </p:cNvSpPr>
          <p:nvPr>
            <p:ph idx="1"/>
          </p:nvPr>
        </p:nvSpPr>
        <p:spPr>
          <a:xfrm>
            <a:off x="446856" y="4797152"/>
            <a:ext cx="8229600" cy="1900807"/>
          </a:xfrm>
        </p:spPr>
        <p:style>
          <a:lnRef idx="2">
            <a:schemeClr val="accent6"/>
          </a:lnRef>
          <a:fillRef idx="1">
            <a:schemeClr val="lt1"/>
          </a:fillRef>
          <a:effectRef idx="0">
            <a:schemeClr val="accent6"/>
          </a:effectRef>
          <a:fontRef idx="minor">
            <a:schemeClr val="dk1"/>
          </a:fontRef>
        </p:style>
        <p:txBody>
          <a:bodyPr/>
          <a:lstStyle/>
          <a:p>
            <a:r>
              <a:rPr lang="da-DK" dirty="0"/>
              <a:t>Den erfaring, det kræver at </a:t>
            </a:r>
            <a:r>
              <a:rPr lang="da-DK" dirty="0" smtClean="0"/>
              <a:t>forstå </a:t>
            </a:r>
            <a:r>
              <a:rPr lang="da-DK" dirty="0"/>
              <a:t>komplekse </a:t>
            </a:r>
            <a:r>
              <a:rPr lang="da-DK" dirty="0" smtClean="0"/>
              <a:t>systemer </a:t>
            </a:r>
            <a:endParaRPr lang="da-DK" dirty="0"/>
          </a:p>
          <a:p>
            <a:r>
              <a:rPr lang="da-DK" dirty="0" smtClean="0"/>
              <a:t>Den </a:t>
            </a:r>
            <a:r>
              <a:rPr lang="da-DK" dirty="0"/>
              <a:t>ofte implicitte forståelse af markedet eller omverdenen </a:t>
            </a:r>
          </a:p>
          <a:p>
            <a:r>
              <a:rPr lang="da-DK" dirty="0" smtClean="0"/>
              <a:t>Opmærksomheden på </a:t>
            </a:r>
            <a:r>
              <a:rPr lang="da-DK" dirty="0"/>
              <a:t>hvordan interne og </a:t>
            </a:r>
            <a:r>
              <a:rPr lang="da-DK" dirty="0" smtClean="0"/>
              <a:t>eksterne </a:t>
            </a:r>
            <a:r>
              <a:rPr lang="da-DK" dirty="0"/>
              <a:t>kræfter (eksempelvis </a:t>
            </a:r>
            <a:r>
              <a:rPr lang="da-DK" dirty="0" smtClean="0"/>
              <a:t>organisationsændringer </a:t>
            </a:r>
            <a:r>
              <a:rPr lang="da-DK" dirty="0"/>
              <a:t>eller konjunkturændringer) kan </a:t>
            </a:r>
            <a:r>
              <a:rPr lang="da-DK" dirty="0" smtClean="0"/>
              <a:t>påvirke </a:t>
            </a:r>
            <a:r>
              <a:rPr lang="da-DK" dirty="0"/>
              <a:t>en organisation. </a:t>
            </a:r>
            <a:endParaRPr lang="da-DK" dirty="0">
              <a:effectLst/>
            </a:endParaRPr>
          </a:p>
        </p:txBody>
      </p:sp>
    </p:spTree>
    <p:extLst>
      <p:ext uri="{BB962C8B-B14F-4D97-AF65-F5344CB8AC3E}">
        <p14:creationId xmlns:p14="http://schemas.microsoft.com/office/powerpoint/2010/main" val="3680482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water.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58001"/>
          </a:xfrm>
          <a:prstGeom prst="rect">
            <a:avLst/>
          </a:prstGeom>
        </p:spPr>
      </p:pic>
      <p:sp>
        <p:nvSpPr>
          <p:cNvPr id="3" name="Pladsholder til indhold 2"/>
          <p:cNvSpPr>
            <a:spLocks noGrp="1"/>
          </p:cNvSpPr>
          <p:nvPr>
            <p:ph idx="1"/>
          </p:nvPr>
        </p:nvSpPr>
        <p:spPr>
          <a:xfrm>
            <a:off x="1259632" y="1484784"/>
            <a:ext cx="6408712" cy="4375868"/>
          </a:xfrm>
        </p:spPr>
        <p:style>
          <a:lnRef idx="2">
            <a:schemeClr val="dk1"/>
          </a:lnRef>
          <a:fillRef idx="1">
            <a:schemeClr val="lt1"/>
          </a:fillRef>
          <a:effectRef idx="0">
            <a:schemeClr val="dk1"/>
          </a:effectRef>
          <a:fontRef idx="minor">
            <a:schemeClr val="dk1"/>
          </a:fontRef>
        </p:style>
        <p:txBody>
          <a:bodyPr>
            <a:normAutofit/>
          </a:bodyPr>
          <a:lstStyle/>
          <a:p>
            <a:r>
              <a:rPr lang="da-DK" dirty="0"/>
              <a:t>Læreprocesser er afgørende for talenters </a:t>
            </a:r>
            <a:r>
              <a:rPr lang="da-DK" dirty="0" smtClean="0"/>
              <a:t>tilblivelse </a:t>
            </a:r>
            <a:r>
              <a:rPr lang="da-DK" dirty="0"/>
              <a:t>og udfoldelse. </a:t>
            </a:r>
          </a:p>
          <a:p>
            <a:r>
              <a:rPr lang="da-DK" dirty="0" smtClean="0"/>
              <a:t>Man </a:t>
            </a:r>
            <a:r>
              <a:rPr lang="da-DK" dirty="0"/>
              <a:t>skal aldrig tænke talent uden at medtænke motivation og målrettet træning. </a:t>
            </a:r>
          </a:p>
          <a:p>
            <a:r>
              <a:rPr lang="da-DK" dirty="0" smtClean="0"/>
              <a:t>De </a:t>
            </a:r>
            <a:r>
              <a:rPr lang="da-DK" dirty="0"/>
              <a:t>stærke talentmiljøer trækker resten af </a:t>
            </a:r>
            <a:r>
              <a:rPr lang="da-DK" dirty="0" smtClean="0"/>
              <a:t>organisationen </a:t>
            </a:r>
            <a:r>
              <a:rPr lang="da-DK" dirty="0"/>
              <a:t>med op. </a:t>
            </a:r>
          </a:p>
          <a:p>
            <a:r>
              <a:rPr lang="da-DK" dirty="0" smtClean="0"/>
              <a:t>Det </a:t>
            </a:r>
            <a:r>
              <a:rPr lang="da-DK" dirty="0"/>
              <a:t>skal være attraktivt for alle organisationens medarbejdere at være lærende. </a:t>
            </a:r>
          </a:p>
          <a:p>
            <a:r>
              <a:rPr lang="da-DK" dirty="0" smtClean="0"/>
              <a:t>Læring </a:t>
            </a:r>
            <a:r>
              <a:rPr lang="da-DK" dirty="0"/>
              <a:t>kan med fordel tænkes ind i alle </a:t>
            </a:r>
            <a:r>
              <a:rPr lang="da-DK" dirty="0" smtClean="0"/>
              <a:t>dimensioner </a:t>
            </a:r>
            <a:r>
              <a:rPr lang="da-DK" dirty="0"/>
              <a:t>af nytilkomnes hverdag. </a:t>
            </a:r>
          </a:p>
          <a:p>
            <a:r>
              <a:rPr lang="da-DK" dirty="0" smtClean="0"/>
              <a:t>Det </a:t>
            </a:r>
            <a:r>
              <a:rPr lang="da-DK" dirty="0"/>
              <a:t>skal være attraktivt for medarbejdere at </a:t>
            </a:r>
            <a:r>
              <a:rPr lang="da-DK" dirty="0" smtClean="0"/>
              <a:t>bidrage </a:t>
            </a:r>
            <a:r>
              <a:rPr lang="da-DK" dirty="0"/>
              <a:t>til andres læring. </a:t>
            </a:r>
          </a:p>
          <a:p>
            <a:r>
              <a:rPr lang="da-DK" dirty="0" smtClean="0"/>
              <a:t>Det </a:t>
            </a:r>
            <a:r>
              <a:rPr lang="da-DK" dirty="0"/>
              <a:t>kan vendes det til en styrke, at </a:t>
            </a:r>
            <a:r>
              <a:rPr lang="da-DK" dirty="0" smtClean="0"/>
              <a:t>organisationen </a:t>
            </a:r>
            <a:r>
              <a:rPr lang="da-DK" dirty="0"/>
              <a:t>som udgangspunkt har de mest talentfulde </a:t>
            </a:r>
            <a:r>
              <a:rPr lang="da-DK" dirty="0" smtClean="0"/>
              <a:t>på </a:t>
            </a:r>
            <a:r>
              <a:rPr lang="da-DK" dirty="0"/>
              <a:t>lånt tid. </a:t>
            </a:r>
          </a:p>
          <a:p>
            <a:endParaRPr lang="da-DK" dirty="0"/>
          </a:p>
        </p:txBody>
      </p:sp>
    </p:spTree>
    <p:extLst>
      <p:ext uri="{BB962C8B-B14F-4D97-AF65-F5344CB8AC3E}">
        <p14:creationId xmlns:p14="http://schemas.microsoft.com/office/powerpoint/2010/main" val="298895247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solutions2.jpeg"/>
          <p:cNvPicPr>
            <a:picLocks noChangeAspect="1"/>
          </p:cNvPicPr>
          <p:nvPr/>
        </p:nvPicPr>
        <p:blipFill rotWithShape="1">
          <a:blip r:embed="rId2" cstate="screen">
            <a:extLst>
              <a:ext uri="{28A0092B-C50C-407E-A947-70E740481C1C}">
                <a14:useLocalDpi xmlns:a14="http://schemas.microsoft.com/office/drawing/2010/main"/>
              </a:ext>
            </a:extLst>
          </a:blip>
          <a:srcRect l="-6737" b="-680"/>
          <a:stretch/>
        </p:blipFill>
        <p:spPr>
          <a:xfrm>
            <a:off x="-1692000" y="871200"/>
            <a:ext cx="10846800" cy="5112568"/>
          </a:xfrm>
          <a:prstGeom prst="rect">
            <a:avLst/>
          </a:prstGeom>
        </p:spPr>
      </p:pic>
      <p:sp>
        <p:nvSpPr>
          <p:cNvPr id="2" name="Titel 1"/>
          <p:cNvSpPr>
            <a:spLocks noGrp="1"/>
          </p:cNvSpPr>
          <p:nvPr>
            <p:ph type="title"/>
          </p:nvPr>
        </p:nvSpPr>
        <p:spPr>
          <a:xfrm>
            <a:off x="107504" y="116632"/>
            <a:ext cx="8892480" cy="706090"/>
          </a:xfrm>
        </p:spPr>
        <p:txBody>
          <a:bodyPr>
            <a:normAutofit/>
          </a:bodyPr>
          <a:lstStyle/>
          <a:p>
            <a:r>
              <a:rPr lang="da-DK" b="1" dirty="0" smtClean="0"/>
              <a:t>Specialisterne – </a:t>
            </a:r>
            <a:r>
              <a:rPr lang="da-DK" b="1" dirty="0"/>
              <a:t>nøglen til dyb </a:t>
            </a:r>
            <a:r>
              <a:rPr lang="da-DK" b="1" dirty="0" smtClean="0"/>
              <a:t>viden i Grundfos </a:t>
            </a:r>
            <a:endParaRPr lang="da-DK" dirty="0"/>
          </a:p>
        </p:txBody>
      </p:sp>
      <p:sp>
        <p:nvSpPr>
          <p:cNvPr id="3" name="Pladsholder til indhold 2"/>
          <p:cNvSpPr>
            <a:spLocks noGrp="1"/>
          </p:cNvSpPr>
          <p:nvPr>
            <p:ph idx="1"/>
          </p:nvPr>
        </p:nvSpPr>
        <p:spPr>
          <a:xfrm>
            <a:off x="3697560" y="908720"/>
            <a:ext cx="5338936" cy="4824536"/>
          </a:xfrm>
        </p:spPr>
        <p:txBody>
          <a:bodyPr>
            <a:normAutofit/>
          </a:bodyPr>
          <a:lstStyle/>
          <a:p>
            <a:r>
              <a:rPr lang="da-DK" i="1" dirty="0" smtClean="0">
                <a:solidFill>
                  <a:srgbClr val="211A52"/>
                </a:solidFill>
              </a:rPr>
              <a:t>”Specialisterne </a:t>
            </a:r>
            <a:r>
              <a:rPr lang="da-DK" i="1" dirty="0">
                <a:solidFill>
                  <a:srgbClr val="211A52"/>
                </a:solidFill>
              </a:rPr>
              <a:t>skal føle, at vi har tillid til dem og </a:t>
            </a:r>
            <a:r>
              <a:rPr lang="da-DK" i="1" dirty="0" smtClean="0">
                <a:solidFill>
                  <a:srgbClr val="211A52"/>
                </a:solidFill>
              </a:rPr>
              <a:t>giver </a:t>
            </a:r>
            <a:r>
              <a:rPr lang="da-DK" i="1" dirty="0">
                <a:solidFill>
                  <a:srgbClr val="211A52"/>
                </a:solidFill>
              </a:rPr>
              <a:t>dem tilladelse og frihed til at agere. Det er noget af det vigtigste. Skal man gøre noget, skal man </a:t>
            </a:r>
            <a:r>
              <a:rPr lang="da-DK" i="1" dirty="0" smtClean="0">
                <a:solidFill>
                  <a:srgbClr val="211A52"/>
                </a:solidFill>
              </a:rPr>
              <a:t>inspirere</a:t>
            </a:r>
            <a:r>
              <a:rPr lang="da-DK" i="1" dirty="0">
                <a:solidFill>
                  <a:srgbClr val="211A52"/>
                </a:solidFill>
              </a:rPr>
              <a:t>. Hvis man er chef for specialister, skal man være god til at vise inspirerende eksempler – tage nogle </a:t>
            </a:r>
            <a:r>
              <a:rPr lang="da-DK" i="1" dirty="0" err="1">
                <a:solidFill>
                  <a:srgbClr val="211A52"/>
                </a:solidFill>
              </a:rPr>
              <a:t>gadgets</a:t>
            </a:r>
            <a:r>
              <a:rPr lang="da-DK" i="1" dirty="0">
                <a:solidFill>
                  <a:srgbClr val="211A52"/>
                </a:solidFill>
              </a:rPr>
              <a:t> med ind, som man kan splitte ad. </a:t>
            </a:r>
            <a:r>
              <a:rPr lang="da-DK" i="1" dirty="0" smtClean="0">
                <a:solidFill>
                  <a:srgbClr val="211A52"/>
                </a:solidFill>
              </a:rPr>
              <a:t>Som </a:t>
            </a:r>
            <a:r>
              <a:rPr lang="da-DK" i="1" dirty="0">
                <a:solidFill>
                  <a:srgbClr val="211A52"/>
                </a:solidFill>
              </a:rPr>
              <a:t>leder det langt vigtigere at inspirere sine specialister til at finde </a:t>
            </a:r>
            <a:r>
              <a:rPr lang="da-DK" i="1" dirty="0" smtClean="0">
                <a:solidFill>
                  <a:srgbClr val="211A52"/>
                </a:solidFill>
              </a:rPr>
              <a:t>på den </a:t>
            </a:r>
            <a:r>
              <a:rPr lang="da-DK" i="1" dirty="0">
                <a:solidFill>
                  <a:srgbClr val="211A52"/>
                </a:solidFill>
              </a:rPr>
              <a:t>slags løsninger, end det er at piske dem frem. Og </a:t>
            </a:r>
            <a:r>
              <a:rPr lang="da-DK" i="1" dirty="0" smtClean="0">
                <a:solidFill>
                  <a:srgbClr val="211A52"/>
                </a:solidFill>
              </a:rPr>
              <a:t>så er </a:t>
            </a:r>
            <a:r>
              <a:rPr lang="da-DK" i="1" dirty="0">
                <a:solidFill>
                  <a:srgbClr val="211A52"/>
                </a:solidFill>
              </a:rPr>
              <a:t>det vigtigt at sørge for, at de har </a:t>
            </a:r>
            <a:r>
              <a:rPr lang="da-DK" i="1" dirty="0" smtClean="0">
                <a:solidFill>
                  <a:srgbClr val="211A52"/>
                </a:solidFill>
              </a:rPr>
              <a:t>prioriteter </a:t>
            </a:r>
            <a:r>
              <a:rPr lang="da-DK" i="1" dirty="0">
                <a:solidFill>
                  <a:srgbClr val="211A52"/>
                </a:solidFill>
              </a:rPr>
              <a:t>– sørge for, at den opgave, de skal løse, er klar for dem. Vi har brug for, at du hjælper med at løse det </a:t>
            </a:r>
            <a:r>
              <a:rPr lang="da-DK" i="1" dirty="0" err="1">
                <a:solidFill>
                  <a:srgbClr val="211A52"/>
                </a:solidFill>
              </a:rPr>
              <a:t>hér</a:t>
            </a:r>
            <a:r>
              <a:rPr lang="da-DK" i="1" dirty="0">
                <a:solidFill>
                  <a:srgbClr val="211A52"/>
                </a:solidFill>
              </a:rPr>
              <a:t>. Det er Grundfos’ vigtigste opgave at sætte de rammer</a:t>
            </a:r>
            <a:r>
              <a:rPr lang="da-DK" i="1" dirty="0" smtClean="0">
                <a:solidFill>
                  <a:srgbClr val="211A52"/>
                </a:solidFill>
              </a:rPr>
              <a:t>.” </a:t>
            </a:r>
            <a:r>
              <a:rPr lang="da-DK" dirty="0" smtClean="0">
                <a:solidFill>
                  <a:srgbClr val="211A52"/>
                </a:solidFill>
              </a:rPr>
              <a:t>- Mathis </a:t>
            </a:r>
            <a:r>
              <a:rPr lang="da-DK" dirty="0">
                <a:solidFill>
                  <a:srgbClr val="211A52"/>
                </a:solidFill>
              </a:rPr>
              <a:t>Dahlqvist, senior projektleder i Grundfos </a:t>
            </a:r>
          </a:p>
        </p:txBody>
      </p:sp>
    </p:spTree>
    <p:extLst>
      <p:ext uri="{BB962C8B-B14F-4D97-AF65-F5344CB8AC3E}">
        <p14:creationId xmlns:p14="http://schemas.microsoft.com/office/powerpoint/2010/main" val="286921191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Variation.bm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5949280"/>
          </a:xfrm>
          <a:prstGeom prst="rect">
            <a:avLst/>
          </a:prstGeom>
        </p:spPr>
      </p:pic>
      <p:sp>
        <p:nvSpPr>
          <p:cNvPr id="3" name="Pladsholder til indhold 2"/>
          <p:cNvSpPr>
            <a:spLocks noGrp="1"/>
          </p:cNvSpPr>
          <p:nvPr>
            <p:ph idx="1"/>
          </p:nvPr>
        </p:nvSpPr>
        <p:spPr>
          <a:xfrm>
            <a:off x="2267744" y="2276872"/>
            <a:ext cx="4536504" cy="1440160"/>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da-DK" dirty="0"/>
              <a:t>Det er en essentiel ledelsesopgave at hjælpe med til, at specialister og novicer lærer og lærer sammen. </a:t>
            </a:r>
          </a:p>
          <a:p>
            <a:r>
              <a:rPr lang="da-DK" dirty="0" smtClean="0"/>
              <a:t>Vi </a:t>
            </a:r>
            <a:r>
              <a:rPr lang="da-DK" dirty="0"/>
              <a:t>skal være opmærksomme </a:t>
            </a:r>
            <a:r>
              <a:rPr lang="da-DK" dirty="0" smtClean="0"/>
              <a:t>på </a:t>
            </a:r>
            <a:r>
              <a:rPr lang="da-DK" dirty="0"/>
              <a:t>de barrierer for </a:t>
            </a:r>
            <a:r>
              <a:rPr lang="da-DK" dirty="0" smtClean="0"/>
              <a:t>vidensoverførsel</a:t>
            </a:r>
            <a:r>
              <a:rPr lang="da-DK" dirty="0"/>
              <a:t>, der eksisterer i organisationerne. </a:t>
            </a:r>
            <a:endParaRPr lang="da-DK" dirty="0">
              <a:effectLst/>
            </a:endParaRPr>
          </a:p>
        </p:txBody>
      </p:sp>
    </p:spTree>
    <p:extLst>
      <p:ext uri="{BB962C8B-B14F-4D97-AF65-F5344CB8AC3E}">
        <p14:creationId xmlns:p14="http://schemas.microsoft.com/office/powerpoint/2010/main" val="239654115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Fra performancekultur til læringskultur </a:t>
            </a:r>
            <a:endParaRPr lang="da-DK" dirty="0"/>
          </a:p>
        </p:txBody>
      </p:sp>
      <p:pic>
        <p:nvPicPr>
          <p:cNvPr id="8" name="Pladsholder til indhold 7" descr="picasso.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p:pic>
      <p:sp>
        <p:nvSpPr>
          <p:cNvPr id="9" name="Rektangel 8"/>
          <p:cNvSpPr/>
          <p:nvPr/>
        </p:nvSpPr>
        <p:spPr>
          <a:xfrm>
            <a:off x="8172400" y="5661248"/>
            <a:ext cx="648072" cy="4320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83104082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rituals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268760"/>
            <a:ext cx="9144000" cy="4536504"/>
          </a:xfrm>
          <a:prstGeom prst="rect">
            <a:avLst/>
          </a:prstGeom>
        </p:spPr>
      </p:pic>
      <p:sp>
        <p:nvSpPr>
          <p:cNvPr id="2" name="Titel 1"/>
          <p:cNvSpPr>
            <a:spLocks noGrp="1"/>
          </p:cNvSpPr>
          <p:nvPr>
            <p:ph type="title"/>
          </p:nvPr>
        </p:nvSpPr>
        <p:spPr/>
        <p:txBody>
          <a:bodyPr/>
          <a:lstStyle/>
          <a:p>
            <a:r>
              <a:rPr lang="da-DK" dirty="0" smtClean="0"/>
              <a:t>Ritualer i Grundfos</a:t>
            </a:r>
            <a:endParaRPr lang="da-DK" dirty="0"/>
          </a:p>
        </p:txBody>
      </p:sp>
      <p:sp>
        <p:nvSpPr>
          <p:cNvPr id="3" name="Pladsholder til indhold 2"/>
          <p:cNvSpPr>
            <a:spLocks noGrp="1"/>
          </p:cNvSpPr>
          <p:nvPr>
            <p:ph idx="1"/>
          </p:nvPr>
        </p:nvSpPr>
        <p:spPr>
          <a:xfrm>
            <a:off x="395536" y="1412776"/>
            <a:ext cx="8229600" cy="2332855"/>
          </a:xfrm>
        </p:spPr>
        <p:txBody>
          <a:bodyPr/>
          <a:lstStyle/>
          <a:p>
            <a:r>
              <a:rPr lang="da-DK" i="1" dirty="0">
                <a:solidFill>
                  <a:srgbClr val="211A52"/>
                </a:solidFill>
              </a:rPr>
              <a:t>Det er de </a:t>
            </a:r>
            <a:r>
              <a:rPr lang="da-DK" i="1" dirty="0" smtClean="0">
                <a:solidFill>
                  <a:srgbClr val="211A52"/>
                </a:solidFill>
              </a:rPr>
              <a:t>små ritualer</a:t>
            </a:r>
            <a:r>
              <a:rPr lang="da-DK" i="1" dirty="0">
                <a:solidFill>
                  <a:srgbClr val="211A52"/>
                </a:solidFill>
              </a:rPr>
              <a:t>. Vi spiser en kage som hold, hver gang der er nogle </a:t>
            </a:r>
            <a:r>
              <a:rPr lang="da-DK" i="1" dirty="0" smtClean="0">
                <a:solidFill>
                  <a:srgbClr val="211A52"/>
                </a:solidFill>
              </a:rPr>
              <a:t>små </a:t>
            </a:r>
            <a:r>
              <a:rPr lang="da-DK" i="1" dirty="0">
                <a:solidFill>
                  <a:srgbClr val="211A52"/>
                </a:solidFill>
              </a:rPr>
              <a:t>gode ting, som individer har gjort eller er lykkedes med. På den </a:t>
            </a:r>
            <a:r>
              <a:rPr lang="da-DK" i="1" dirty="0" smtClean="0">
                <a:solidFill>
                  <a:srgbClr val="211A52"/>
                </a:solidFill>
              </a:rPr>
              <a:t>måde </a:t>
            </a:r>
            <a:r>
              <a:rPr lang="da-DK" i="1" dirty="0">
                <a:solidFill>
                  <a:srgbClr val="211A52"/>
                </a:solidFill>
              </a:rPr>
              <a:t>er der ikke nogen, der føler sig udstillet eller pinligt </a:t>
            </a:r>
            <a:r>
              <a:rPr lang="da-DK" i="1" dirty="0" smtClean="0">
                <a:solidFill>
                  <a:srgbClr val="211A52"/>
                </a:solidFill>
              </a:rPr>
              <a:t>fremhævet</a:t>
            </a:r>
            <a:r>
              <a:rPr lang="da-DK" i="1" dirty="0">
                <a:solidFill>
                  <a:srgbClr val="211A52"/>
                </a:solidFill>
              </a:rPr>
              <a:t>, men vi kan godt sige, at i dag spiser vi kage, fordi Jens har gjort det godt. </a:t>
            </a:r>
            <a:r>
              <a:rPr lang="da-DK" i="1" dirty="0" smtClean="0">
                <a:solidFill>
                  <a:srgbClr val="211A52"/>
                </a:solidFill>
              </a:rPr>
              <a:t>Så spiser </a:t>
            </a:r>
            <a:r>
              <a:rPr lang="da-DK" i="1" dirty="0">
                <a:solidFill>
                  <a:srgbClr val="211A52"/>
                </a:solidFill>
              </a:rPr>
              <a:t>alle sammen kage, og </a:t>
            </a:r>
            <a:r>
              <a:rPr lang="da-DK" i="1" dirty="0" smtClean="0">
                <a:solidFill>
                  <a:srgbClr val="211A52"/>
                </a:solidFill>
              </a:rPr>
              <a:t>så gør </a:t>
            </a:r>
            <a:r>
              <a:rPr lang="da-DK" i="1" dirty="0">
                <a:solidFill>
                  <a:srgbClr val="211A52"/>
                </a:solidFill>
              </a:rPr>
              <a:t>vi ikke mere ud af det. Det er de </a:t>
            </a:r>
            <a:r>
              <a:rPr lang="da-DK" i="1" dirty="0" smtClean="0">
                <a:solidFill>
                  <a:srgbClr val="211A52"/>
                </a:solidFill>
              </a:rPr>
              <a:t>små ting </a:t>
            </a:r>
            <a:r>
              <a:rPr lang="da-DK" i="1" dirty="0">
                <a:solidFill>
                  <a:srgbClr val="211A52"/>
                </a:solidFill>
              </a:rPr>
              <a:t>og ritualer, der bliver vigtige. </a:t>
            </a:r>
            <a:r>
              <a:rPr lang="da-DK" i="1" dirty="0" smtClean="0">
                <a:solidFill>
                  <a:srgbClr val="211A52"/>
                </a:solidFill>
              </a:rPr>
              <a:t>- </a:t>
            </a:r>
            <a:r>
              <a:rPr lang="da-DK" dirty="0" smtClean="0">
                <a:solidFill>
                  <a:srgbClr val="211A52"/>
                </a:solidFill>
              </a:rPr>
              <a:t>Mathis </a:t>
            </a:r>
            <a:r>
              <a:rPr lang="da-DK" dirty="0">
                <a:solidFill>
                  <a:srgbClr val="211A52"/>
                </a:solidFill>
              </a:rPr>
              <a:t>Dahlqvist, senior projektleder i Grundfos </a:t>
            </a:r>
          </a:p>
          <a:p>
            <a:endParaRPr lang="da-DK" dirty="0">
              <a:solidFill>
                <a:srgbClr val="211A52"/>
              </a:solidFill>
            </a:endParaRPr>
          </a:p>
          <a:p>
            <a:endParaRPr lang="da-DK" dirty="0">
              <a:solidFill>
                <a:srgbClr val="211A52"/>
              </a:solidFill>
            </a:endParaRPr>
          </a:p>
          <a:p>
            <a:endParaRPr lang="da-DK" dirty="0">
              <a:solidFill>
                <a:srgbClr val="211A52"/>
              </a:solidFill>
            </a:endParaRPr>
          </a:p>
        </p:txBody>
      </p:sp>
    </p:spTree>
    <p:extLst>
      <p:ext uri="{BB962C8B-B14F-4D97-AF65-F5344CB8AC3E}">
        <p14:creationId xmlns:p14="http://schemas.microsoft.com/office/powerpoint/2010/main" val="424519055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classics1.jpeg"/>
          <p:cNvPicPr>
            <a:picLocks noChangeAspect="1"/>
          </p:cNvPicPr>
          <p:nvPr/>
        </p:nvPicPr>
        <p:blipFill>
          <a:blip r:embed="rId3">
            <a:alphaModFix amt="37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p:cNvSpPr>
            <a:spLocks noGrp="1"/>
          </p:cNvSpPr>
          <p:nvPr>
            <p:ph type="title"/>
          </p:nvPr>
        </p:nvSpPr>
        <p:spPr/>
        <p:txBody>
          <a:bodyPr/>
          <a:lstStyle/>
          <a:p>
            <a:r>
              <a:rPr lang="da-DK" dirty="0" smtClean="0"/>
              <a:t>Klassikere i Kvadrat</a:t>
            </a:r>
            <a:endParaRPr lang="da-DK" dirty="0"/>
          </a:p>
        </p:txBody>
      </p:sp>
      <p:sp>
        <p:nvSpPr>
          <p:cNvPr id="3" name="Pladsholder til indhold 2"/>
          <p:cNvSpPr>
            <a:spLocks noGrp="1"/>
          </p:cNvSpPr>
          <p:nvPr>
            <p:ph idx="1"/>
          </p:nvPr>
        </p:nvSpPr>
        <p:spPr>
          <a:xfrm>
            <a:off x="467544" y="3356992"/>
            <a:ext cx="8229600" cy="1900807"/>
          </a:xfrm>
        </p:spPr>
        <p:txBody>
          <a:bodyPr>
            <a:noAutofit/>
          </a:bodyPr>
          <a:lstStyle/>
          <a:p>
            <a:r>
              <a:rPr lang="da-DK" sz="1600" i="1" dirty="0">
                <a:solidFill>
                  <a:srgbClr val="211A52"/>
                </a:solidFill>
              </a:rPr>
              <a:t>Vi vil gerne lave klassikere. Det er meget bedre end hele tiden at skifte ud. Præcis som vi gerne vil have vores medarbejdere til at værdsætte klassikere og at følge os, </a:t>
            </a:r>
            <a:r>
              <a:rPr lang="da-DK" sz="1600" i="1" dirty="0" smtClean="0">
                <a:solidFill>
                  <a:srgbClr val="211A52"/>
                </a:solidFill>
              </a:rPr>
              <a:t>når </a:t>
            </a:r>
            <a:r>
              <a:rPr lang="da-DK" sz="1600" i="1" dirty="0">
                <a:solidFill>
                  <a:srgbClr val="211A52"/>
                </a:solidFill>
              </a:rPr>
              <a:t>vi opfinder nye klassikere. Derfor </a:t>
            </a:r>
            <a:r>
              <a:rPr lang="da-DK" sz="1600" i="1" dirty="0" smtClean="0">
                <a:solidFill>
                  <a:srgbClr val="211A52"/>
                </a:solidFill>
              </a:rPr>
              <a:t>forpligter </a:t>
            </a:r>
            <a:r>
              <a:rPr lang="da-DK" sz="1600" i="1" dirty="0">
                <a:solidFill>
                  <a:srgbClr val="211A52"/>
                </a:solidFill>
              </a:rPr>
              <a:t>vi os over for vores medarbejdere i en form for gensidig aftale, hvor de giver den fuld gas, mens vi forpligter os </a:t>
            </a:r>
            <a:r>
              <a:rPr lang="da-DK" sz="1600" i="1" dirty="0" smtClean="0">
                <a:solidFill>
                  <a:srgbClr val="211A52"/>
                </a:solidFill>
              </a:rPr>
              <a:t>på at </a:t>
            </a:r>
            <a:r>
              <a:rPr lang="da-DK" sz="1600" i="1" dirty="0">
                <a:solidFill>
                  <a:srgbClr val="211A52"/>
                </a:solidFill>
              </a:rPr>
              <a:t>give dem den bedste oplæring. Det er en form for frihed under </a:t>
            </a:r>
            <a:r>
              <a:rPr lang="da-DK" sz="1600" i="1" dirty="0" smtClean="0">
                <a:solidFill>
                  <a:srgbClr val="211A52"/>
                </a:solidFill>
              </a:rPr>
              <a:t>ansvar. </a:t>
            </a:r>
          </a:p>
          <a:p>
            <a:r>
              <a:rPr lang="da-DK" sz="1600" i="1" dirty="0">
                <a:solidFill>
                  <a:srgbClr val="211A52"/>
                </a:solidFill>
              </a:rPr>
              <a:t>Hos os er det ikke bare sælgerne og designerne, der skal </a:t>
            </a:r>
            <a:r>
              <a:rPr lang="da-DK" sz="1600" i="1" dirty="0" smtClean="0">
                <a:solidFill>
                  <a:srgbClr val="211A52"/>
                </a:solidFill>
              </a:rPr>
              <a:t>forstå </a:t>
            </a:r>
            <a:r>
              <a:rPr lang="da-DK" sz="1600" i="1" dirty="0">
                <a:solidFill>
                  <a:srgbClr val="211A52"/>
                </a:solidFill>
              </a:rPr>
              <a:t>vores kultur – det skal alle vores </a:t>
            </a:r>
            <a:r>
              <a:rPr lang="da-DK" sz="1600" i="1" dirty="0" smtClean="0">
                <a:solidFill>
                  <a:srgbClr val="211A52"/>
                </a:solidFill>
              </a:rPr>
              <a:t>medarbejdere</a:t>
            </a:r>
            <a:r>
              <a:rPr lang="da-DK" sz="1600" i="1" dirty="0">
                <a:solidFill>
                  <a:srgbClr val="211A52"/>
                </a:solidFill>
              </a:rPr>
              <a:t>. Mange virksomheder har kun værdierne </a:t>
            </a:r>
            <a:r>
              <a:rPr lang="da-DK" sz="1600" i="1" dirty="0" smtClean="0">
                <a:solidFill>
                  <a:srgbClr val="211A52"/>
                </a:solidFill>
              </a:rPr>
              <a:t>stående på </a:t>
            </a:r>
            <a:r>
              <a:rPr lang="da-DK" sz="1600" i="1" dirty="0">
                <a:solidFill>
                  <a:srgbClr val="211A52"/>
                </a:solidFill>
              </a:rPr>
              <a:t>væggen, vi har været vedholdende og har satset </a:t>
            </a:r>
            <a:r>
              <a:rPr lang="da-DK" sz="1600" i="1" dirty="0" smtClean="0">
                <a:solidFill>
                  <a:srgbClr val="211A52"/>
                </a:solidFill>
              </a:rPr>
              <a:t>på kontinuitet. </a:t>
            </a:r>
          </a:p>
          <a:p>
            <a:pPr marL="0" indent="0">
              <a:buNone/>
            </a:pPr>
            <a:r>
              <a:rPr lang="da-DK" sz="1600" i="1" dirty="0">
                <a:solidFill>
                  <a:srgbClr val="211A52"/>
                </a:solidFill>
              </a:rPr>
              <a:t> </a:t>
            </a:r>
            <a:r>
              <a:rPr lang="da-DK" sz="1600" i="1" dirty="0" smtClean="0">
                <a:solidFill>
                  <a:srgbClr val="211A52"/>
                </a:solidFill>
              </a:rPr>
              <a:t>     – Mads Nygård, SVP, Kvadrat</a:t>
            </a:r>
            <a:endParaRPr lang="da-DK" sz="1600" i="1" dirty="0">
              <a:solidFill>
                <a:srgbClr val="211A52"/>
              </a:solidFill>
            </a:endParaRPr>
          </a:p>
          <a:p>
            <a:endParaRPr lang="da-DK" sz="1600" i="1" dirty="0">
              <a:solidFill>
                <a:srgbClr val="211A52"/>
              </a:solidFill>
            </a:endParaRPr>
          </a:p>
        </p:txBody>
      </p:sp>
    </p:spTree>
    <p:extLst>
      <p:ext uri="{BB962C8B-B14F-4D97-AF65-F5344CB8AC3E}">
        <p14:creationId xmlns:p14="http://schemas.microsoft.com/office/powerpoint/2010/main" val="2413546191"/>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culture.jpg"/>
          <p:cNvPicPr>
            <a:picLocks noChangeAspect="1"/>
          </p:cNvPicPr>
          <p:nvPr/>
        </p:nvPicPr>
        <p:blipFill>
          <a:blip r:embed="rId3">
            <a:alphaModFix amt="25000"/>
            <a:extLst>
              <a:ext uri="{28A0092B-C50C-407E-A947-70E740481C1C}">
                <a14:useLocalDpi xmlns:a14="http://schemas.microsoft.com/office/drawing/2010/main"/>
              </a:ext>
            </a:extLst>
          </a:blip>
          <a:stretch>
            <a:fillRect/>
          </a:stretch>
        </p:blipFill>
        <p:spPr>
          <a:xfrm>
            <a:off x="0" y="-99392"/>
            <a:ext cx="9144000" cy="6093823"/>
          </a:xfrm>
          <a:prstGeom prst="rect">
            <a:avLst/>
          </a:prstGeom>
        </p:spPr>
      </p:pic>
      <p:sp>
        <p:nvSpPr>
          <p:cNvPr id="2" name="Titel 1"/>
          <p:cNvSpPr>
            <a:spLocks noGrp="1"/>
          </p:cNvSpPr>
          <p:nvPr>
            <p:ph type="title"/>
          </p:nvPr>
        </p:nvSpPr>
        <p:spPr/>
        <p:txBody>
          <a:bodyPr/>
          <a:lstStyle/>
          <a:p>
            <a:r>
              <a:rPr lang="da-DK" dirty="0" smtClean="0"/>
              <a:t>Vigtige pointer</a:t>
            </a:r>
            <a:endParaRPr lang="da-DK" dirty="0"/>
          </a:p>
        </p:txBody>
      </p:sp>
      <p:sp>
        <p:nvSpPr>
          <p:cNvPr id="3" name="Pladsholder til indhold 2"/>
          <p:cNvSpPr>
            <a:spLocks noGrp="1"/>
          </p:cNvSpPr>
          <p:nvPr>
            <p:ph idx="1"/>
          </p:nvPr>
        </p:nvSpPr>
        <p:spPr>
          <a:xfrm>
            <a:off x="395536" y="1340768"/>
            <a:ext cx="8229600" cy="4375868"/>
          </a:xfrm>
        </p:spPr>
        <p:txBody>
          <a:bodyPr/>
          <a:lstStyle/>
          <a:p>
            <a:r>
              <a:rPr lang="da-DK" dirty="0">
                <a:solidFill>
                  <a:srgbClr val="211A52"/>
                </a:solidFill>
              </a:rPr>
              <a:t>O</a:t>
            </a:r>
            <a:r>
              <a:rPr lang="da-DK" dirty="0" smtClean="0">
                <a:solidFill>
                  <a:srgbClr val="211A52"/>
                </a:solidFill>
              </a:rPr>
              <a:t>plæring </a:t>
            </a:r>
            <a:r>
              <a:rPr lang="da-DK" dirty="0">
                <a:solidFill>
                  <a:srgbClr val="211A52"/>
                </a:solidFill>
              </a:rPr>
              <a:t>bør </a:t>
            </a:r>
            <a:r>
              <a:rPr lang="da-DK" dirty="0" smtClean="0">
                <a:solidFill>
                  <a:srgbClr val="211A52"/>
                </a:solidFill>
              </a:rPr>
              <a:t>gå </a:t>
            </a:r>
            <a:r>
              <a:rPr lang="da-DK" dirty="0">
                <a:solidFill>
                  <a:srgbClr val="211A52"/>
                </a:solidFill>
              </a:rPr>
              <a:t>i </a:t>
            </a:r>
            <a:r>
              <a:rPr lang="da-DK" dirty="0" smtClean="0">
                <a:solidFill>
                  <a:srgbClr val="211A52"/>
                </a:solidFill>
              </a:rPr>
              <a:t>ét </a:t>
            </a:r>
            <a:r>
              <a:rPr lang="da-DK" dirty="0">
                <a:solidFill>
                  <a:srgbClr val="211A52"/>
                </a:solidFill>
              </a:rPr>
              <a:t>med </a:t>
            </a:r>
            <a:r>
              <a:rPr lang="da-DK" dirty="0" smtClean="0">
                <a:solidFill>
                  <a:srgbClr val="211A52"/>
                </a:solidFill>
              </a:rPr>
              <a:t>virksomhedskulturen. Læring </a:t>
            </a:r>
            <a:r>
              <a:rPr lang="da-DK" dirty="0">
                <a:solidFill>
                  <a:srgbClr val="211A52"/>
                </a:solidFill>
              </a:rPr>
              <a:t>er, vil og bør være formet af </a:t>
            </a:r>
            <a:r>
              <a:rPr lang="da-DK" dirty="0" smtClean="0">
                <a:solidFill>
                  <a:srgbClr val="211A52"/>
                </a:solidFill>
              </a:rPr>
              <a:t>virksomhedens </a:t>
            </a:r>
            <a:r>
              <a:rPr lang="da-DK" dirty="0">
                <a:solidFill>
                  <a:srgbClr val="211A52"/>
                </a:solidFill>
              </a:rPr>
              <a:t>værdier. </a:t>
            </a:r>
          </a:p>
          <a:p>
            <a:r>
              <a:rPr lang="da-DK" dirty="0" smtClean="0">
                <a:solidFill>
                  <a:srgbClr val="211A52"/>
                </a:solidFill>
              </a:rPr>
              <a:t>Det giver ikke mening </a:t>
            </a:r>
            <a:r>
              <a:rPr lang="da-DK" dirty="0">
                <a:solidFill>
                  <a:srgbClr val="211A52"/>
                </a:solidFill>
              </a:rPr>
              <a:t>at tale om læring som et generisk fænomen. </a:t>
            </a:r>
            <a:endParaRPr lang="da-DK" dirty="0" smtClean="0">
              <a:solidFill>
                <a:srgbClr val="211A52"/>
              </a:solidFill>
            </a:endParaRPr>
          </a:p>
          <a:p>
            <a:r>
              <a:rPr lang="da-DK" dirty="0">
                <a:solidFill>
                  <a:srgbClr val="211A52"/>
                </a:solidFill>
              </a:rPr>
              <a:t>En læringskultur skabes </a:t>
            </a:r>
            <a:r>
              <a:rPr lang="da-DK" dirty="0" smtClean="0">
                <a:solidFill>
                  <a:srgbClr val="211A52"/>
                </a:solidFill>
              </a:rPr>
              <a:t>gennem </a:t>
            </a:r>
            <a:r>
              <a:rPr lang="da-DK" dirty="0">
                <a:solidFill>
                  <a:srgbClr val="211A52"/>
                </a:solidFill>
              </a:rPr>
              <a:t>læring, nye erfaringer og respektfulde relationer. </a:t>
            </a:r>
            <a:endParaRPr lang="da-DK" dirty="0" smtClean="0">
              <a:solidFill>
                <a:srgbClr val="211A52"/>
              </a:solidFill>
            </a:endParaRPr>
          </a:p>
          <a:p>
            <a:r>
              <a:rPr lang="da-DK" dirty="0">
                <a:solidFill>
                  <a:srgbClr val="211A52"/>
                </a:solidFill>
              </a:rPr>
              <a:t>E</a:t>
            </a:r>
            <a:r>
              <a:rPr lang="da-DK" dirty="0" smtClean="0">
                <a:solidFill>
                  <a:srgbClr val="211A52"/>
                </a:solidFill>
              </a:rPr>
              <a:t>valuering er essentiel </a:t>
            </a:r>
            <a:r>
              <a:rPr lang="da-DK" dirty="0">
                <a:solidFill>
                  <a:srgbClr val="211A52"/>
                </a:solidFill>
              </a:rPr>
              <a:t>i </a:t>
            </a:r>
            <a:r>
              <a:rPr lang="da-DK" dirty="0" smtClean="0">
                <a:solidFill>
                  <a:srgbClr val="211A52"/>
                </a:solidFill>
              </a:rPr>
              <a:t>læreprocesser – men det er en hårfin balance</a:t>
            </a:r>
          </a:p>
          <a:p>
            <a:r>
              <a:rPr lang="da-DK" dirty="0">
                <a:solidFill>
                  <a:srgbClr val="211A52"/>
                </a:solidFill>
              </a:rPr>
              <a:t>E</a:t>
            </a:r>
            <a:r>
              <a:rPr lang="da-DK" dirty="0" smtClean="0">
                <a:solidFill>
                  <a:srgbClr val="211A52"/>
                </a:solidFill>
              </a:rPr>
              <a:t>valueringspraksis skal evaluere </a:t>
            </a:r>
            <a:r>
              <a:rPr lang="da-DK" dirty="0">
                <a:solidFill>
                  <a:srgbClr val="211A52"/>
                </a:solidFill>
              </a:rPr>
              <a:t>de læreprocesser, vi har interesse i at fremme </a:t>
            </a:r>
            <a:r>
              <a:rPr lang="da-DK" dirty="0" smtClean="0">
                <a:solidFill>
                  <a:srgbClr val="211A52"/>
                </a:solidFill>
              </a:rPr>
              <a:t>i organisationen</a:t>
            </a:r>
          </a:p>
          <a:p>
            <a:r>
              <a:rPr lang="da-DK" dirty="0" smtClean="0">
                <a:solidFill>
                  <a:srgbClr val="211A52"/>
                </a:solidFill>
              </a:rPr>
              <a:t>Sæt holdet! </a:t>
            </a:r>
            <a:r>
              <a:rPr lang="da-DK" dirty="0">
                <a:solidFill>
                  <a:srgbClr val="211A52"/>
                </a:solidFill>
              </a:rPr>
              <a:t>nytilkomnes læring og tilegnelse af </a:t>
            </a:r>
            <a:r>
              <a:rPr lang="da-DK" dirty="0" smtClean="0">
                <a:solidFill>
                  <a:srgbClr val="211A52"/>
                </a:solidFill>
              </a:rPr>
              <a:t>praksis </a:t>
            </a:r>
            <a:r>
              <a:rPr lang="da-DK" dirty="0">
                <a:solidFill>
                  <a:srgbClr val="211A52"/>
                </a:solidFill>
              </a:rPr>
              <a:t>afspejles i antallet af sociale relationer </a:t>
            </a:r>
            <a:r>
              <a:rPr lang="da-DK" dirty="0" smtClean="0">
                <a:solidFill>
                  <a:srgbClr val="211A52"/>
                </a:solidFill>
              </a:rPr>
              <a:t>på arbejdspladsen.</a:t>
            </a:r>
          </a:p>
          <a:p>
            <a:r>
              <a:rPr lang="da-DK" dirty="0" smtClean="0">
                <a:solidFill>
                  <a:srgbClr val="211A52"/>
                </a:solidFill>
              </a:rPr>
              <a:t>Hold fokus i teamet - </a:t>
            </a:r>
            <a:r>
              <a:rPr lang="da-DK" dirty="0">
                <a:solidFill>
                  <a:srgbClr val="211A52"/>
                </a:solidFill>
              </a:rPr>
              <a:t>holdets indbyrdes fokus får stor betydning </a:t>
            </a:r>
            <a:r>
              <a:rPr lang="da-DK" dirty="0" smtClean="0">
                <a:solidFill>
                  <a:srgbClr val="211A52"/>
                </a:solidFill>
              </a:rPr>
              <a:t>for, </a:t>
            </a:r>
            <a:r>
              <a:rPr lang="da-DK" dirty="0">
                <a:solidFill>
                  <a:srgbClr val="211A52"/>
                </a:solidFill>
              </a:rPr>
              <a:t>hvor meget viden der deles, og hvor effektivt dette sker. Det er i høj grad kulturen, der afgør, om projektet lykkes. </a:t>
            </a:r>
            <a:endParaRPr lang="da-DK" dirty="0" smtClean="0">
              <a:solidFill>
                <a:srgbClr val="211A52"/>
              </a:solidFill>
            </a:endParaRPr>
          </a:p>
          <a:p>
            <a:r>
              <a:rPr lang="da-DK" dirty="0" smtClean="0">
                <a:solidFill>
                  <a:srgbClr val="211A52"/>
                </a:solidFill>
              </a:rPr>
              <a:t>Skab ritualer – ikke kun resultater</a:t>
            </a:r>
            <a:endParaRPr lang="da-DK" dirty="0">
              <a:solidFill>
                <a:srgbClr val="211A52"/>
              </a:solidFill>
            </a:endParaRPr>
          </a:p>
          <a:p>
            <a:endParaRPr lang="da-DK" dirty="0"/>
          </a:p>
          <a:p>
            <a:endParaRPr lang="da-DK" dirty="0"/>
          </a:p>
          <a:p>
            <a:endParaRPr lang="da-DK" dirty="0"/>
          </a:p>
          <a:p>
            <a:endParaRPr lang="da-DK" dirty="0">
              <a:solidFill>
                <a:srgbClr val="211A52"/>
              </a:solidFill>
            </a:endParaRPr>
          </a:p>
        </p:txBody>
      </p:sp>
    </p:spTree>
    <p:extLst>
      <p:ext uri="{BB962C8B-B14F-4D97-AF65-F5344CB8AC3E}">
        <p14:creationId xmlns:p14="http://schemas.microsoft.com/office/powerpoint/2010/main" val="390829832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5760"/>
            <a:ext cx="8229600" cy="1143000"/>
          </a:xfrm>
        </p:spPr>
        <p:txBody>
          <a:bodyPr/>
          <a:lstStyle/>
          <a:p>
            <a:r>
              <a:rPr lang="da-DK" dirty="0" smtClean="0"/>
              <a:t>Fra læringskultur til nyttiggjort innovation</a:t>
            </a:r>
            <a:endParaRPr lang="da-DK" dirty="0"/>
          </a:p>
        </p:txBody>
      </p:sp>
      <p:pic>
        <p:nvPicPr>
          <p:cNvPr id="5" name="Billede 4" descr="innovation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736700"/>
            <a:ext cx="9144000" cy="3492500"/>
          </a:xfrm>
          <a:prstGeom prst="rect">
            <a:avLst/>
          </a:prstGeom>
        </p:spPr>
      </p:pic>
    </p:spTree>
    <p:extLst>
      <p:ext uri="{BB962C8B-B14F-4D97-AF65-F5344CB8AC3E}">
        <p14:creationId xmlns:p14="http://schemas.microsoft.com/office/powerpoint/2010/main" val="241181079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smtClean="0"/>
              <a:t>Gør innovation til hverdag gennem læring </a:t>
            </a:r>
            <a:endParaRPr lang="da-DK" dirty="0"/>
          </a:p>
        </p:txBody>
      </p:sp>
      <p:pic>
        <p:nvPicPr>
          <p:cNvPr id="9" name="Pladsholder til indhold 8" descr="innovation3.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pic>
        <p:nvPicPr>
          <p:cNvPr id="7" name="Billede 6" descr="innovation children.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052736"/>
            <a:ext cx="9144000" cy="4876800"/>
          </a:xfrm>
          <a:prstGeom prst="rect">
            <a:avLst/>
          </a:prstGeom>
        </p:spPr>
      </p:pic>
      <p:sp>
        <p:nvSpPr>
          <p:cNvPr id="8" name="Rektangel 7"/>
          <p:cNvSpPr/>
          <p:nvPr/>
        </p:nvSpPr>
        <p:spPr>
          <a:xfrm>
            <a:off x="323528" y="5517232"/>
            <a:ext cx="8496944"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200" i="1" dirty="0"/>
              <a:t>Det gælder for en direktør om at komme ud af </a:t>
            </a:r>
            <a:r>
              <a:rPr lang="da-DK" sz="1200" i="1" dirty="0" smtClean="0"/>
              <a:t>kon</a:t>
            </a:r>
            <a:r>
              <a:rPr lang="da-DK" sz="1200" i="1" dirty="0"/>
              <a:t>t</a:t>
            </a:r>
            <a:r>
              <a:rPr lang="da-DK" sz="1200" i="1" dirty="0" smtClean="0"/>
              <a:t>oret </a:t>
            </a:r>
            <a:r>
              <a:rPr lang="da-DK" sz="1200" i="1" dirty="0"/>
              <a:t>på øverste etage og rundt i firmaet og </a:t>
            </a:r>
            <a:r>
              <a:rPr lang="da-DK" sz="1200" i="1" dirty="0" smtClean="0"/>
              <a:t>fornemme</a:t>
            </a:r>
            <a:r>
              <a:rPr lang="da-DK" sz="1200" i="1" dirty="0"/>
              <a:t>, hvad der foregår. Det er ikke mikro-</a:t>
            </a:r>
            <a:r>
              <a:rPr lang="da-DK" sz="1200" i="1" dirty="0" smtClean="0"/>
              <a:t>management</a:t>
            </a:r>
            <a:r>
              <a:rPr lang="da-DK" sz="1200" i="1" dirty="0"/>
              <a:t>. Det handler om at involvere sig. På samme måde skal kursen for en virksomhed ikke udstikkes fra broen uden nogen kontakt med, hvad der faktisk er brug for på resten af skibet. Strategier er ikke </a:t>
            </a:r>
            <a:r>
              <a:rPr lang="da-DK" sz="1200" i="1" dirty="0" smtClean="0"/>
              <a:t>noget</a:t>
            </a:r>
            <a:r>
              <a:rPr lang="da-DK" sz="1200" i="1" dirty="0"/>
              <a:t>, man planlægger gennem en formel proces – det er noget, man lærer. </a:t>
            </a:r>
            <a:r>
              <a:rPr lang="da-DK" sz="1200" dirty="0" smtClean="0"/>
              <a:t> Henry Mintzberg</a:t>
            </a:r>
            <a:endParaRPr lang="da-DK" sz="1200" i="1" dirty="0"/>
          </a:p>
        </p:txBody>
      </p:sp>
    </p:spTree>
    <p:extLst>
      <p:ext uri="{BB962C8B-B14F-4D97-AF65-F5344CB8AC3E}">
        <p14:creationId xmlns:p14="http://schemas.microsoft.com/office/powerpoint/2010/main" val="38565503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team idead.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2825"/>
            <a:ext cx="9144000" cy="6785175"/>
          </a:xfrm>
          <a:prstGeom prst="rect">
            <a:avLst/>
          </a:prstGeom>
        </p:spPr>
      </p:pic>
      <p:sp>
        <p:nvSpPr>
          <p:cNvPr id="2" name="Titel 1"/>
          <p:cNvSpPr>
            <a:spLocks noGrp="1"/>
          </p:cNvSpPr>
          <p:nvPr>
            <p:ph type="title"/>
          </p:nvPr>
        </p:nvSpPr>
        <p:spPr>
          <a:xfrm>
            <a:off x="539552" y="332656"/>
            <a:ext cx="8229600" cy="792088"/>
          </a:xfrm>
        </p:spPr>
        <p:style>
          <a:lnRef idx="2">
            <a:schemeClr val="dk1"/>
          </a:lnRef>
          <a:fillRef idx="1">
            <a:schemeClr val="lt1"/>
          </a:fillRef>
          <a:effectRef idx="0">
            <a:schemeClr val="dk1"/>
          </a:effectRef>
          <a:fontRef idx="minor">
            <a:schemeClr val="dk1"/>
          </a:fontRef>
        </p:style>
        <p:txBody>
          <a:bodyPr>
            <a:normAutofit fontScale="90000"/>
          </a:bodyPr>
          <a:lstStyle/>
          <a:p>
            <a:r>
              <a:rPr lang="da-DK" b="1" dirty="0"/>
              <a:t>Innovative organisationer har brug for </a:t>
            </a:r>
            <a:r>
              <a:rPr lang="da-DK" b="1" dirty="0" smtClean="0"/>
              <a:t>lærende </a:t>
            </a:r>
            <a:r>
              <a:rPr lang="da-DK" b="1" dirty="0"/>
              <a:t>strategier </a:t>
            </a:r>
            <a:r>
              <a:rPr lang="da-DK" b="1" dirty="0" smtClean="0"/>
              <a:t/>
            </a:r>
            <a:br>
              <a:rPr lang="da-DK" b="1" dirty="0" smtClean="0"/>
            </a:br>
            <a:r>
              <a:rPr lang="da-DK" dirty="0" smtClean="0"/>
              <a:t>- Opfindsomhed i værdikæden i Grundfos</a:t>
            </a:r>
            <a:endParaRPr lang="da-DK" dirty="0"/>
          </a:p>
        </p:txBody>
      </p:sp>
      <p:sp>
        <p:nvSpPr>
          <p:cNvPr id="8" name="Rektangel 7"/>
          <p:cNvSpPr/>
          <p:nvPr/>
        </p:nvSpPr>
        <p:spPr>
          <a:xfrm rot="361735">
            <a:off x="5306813" y="3053878"/>
            <a:ext cx="1101814" cy="338554"/>
          </a:xfrm>
          <a:prstGeom prst="rect">
            <a:avLst/>
          </a:prstGeom>
        </p:spPr>
        <p:txBody>
          <a:bodyPr wrap="square">
            <a:spAutoFit/>
          </a:bodyPr>
          <a:lstStyle/>
          <a:p>
            <a:r>
              <a:rPr lang="da-DK" sz="1600" b="1" dirty="0" smtClean="0"/>
              <a:t>læring</a:t>
            </a:r>
            <a:endParaRPr lang="da-DK" sz="1600" b="1" dirty="0"/>
          </a:p>
        </p:txBody>
      </p:sp>
      <p:sp>
        <p:nvSpPr>
          <p:cNvPr id="9" name="Rektangel 8"/>
          <p:cNvSpPr/>
          <p:nvPr/>
        </p:nvSpPr>
        <p:spPr>
          <a:xfrm rot="212640">
            <a:off x="2637026" y="3108128"/>
            <a:ext cx="1277762" cy="338554"/>
          </a:xfrm>
          <a:prstGeom prst="rect">
            <a:avLst/>
          </a:prstGeom>
        </p:spPr>
        <p:txBody>
          <a:bodyPr wrap="square">
            <a:spAutoFit/>
          </a:bodyPr>
          <a:lstStyle/>
          <a:p>
            <a:r>
              <a:rPr lang="da-DK" sz="1600" b="1" dirty="0" smtClean="0"/>
              <a:t>Håndværk</a:t>
            </a:r>
            <a:endParaRPr lang="da-DK" sz="1600" b="1" dirty="0"/>
          </a:p>
        </p:txBody>
      </p:sp>
      <p:sp>
        <p:nvSpPr>
          <p:cNvPr id="10" name="Rektangel 9"/>
          <p:cNvSpPr/>
          <p:nvPr/>
        </p:nvSpPr>
        <p:spPr>
          <a:xfrm>
            <a:off x="4860032" y="4077072"/>
            <a:ext cx="1101814" cy="338554"/>
          </a:xfrm>
          <a:prstGeom prst="rect">
            <a:avLst/>
          </a:prstGeom>
        </p:spPr>
        <p:txBody>
          <a:bodyPr wrap="square">
            <a:spAutoFit/>
          </a:bodyPr>
          <a:lstStyle/>
          <a:p>
            <a:r>
              <a:rPr lang="da-DK" sz="1600" b="1" dirty="0" smtClean="0"/>
              <a:t>Kunder?</a:t>
            </a:r>
            <a:endParaRPr lang="da-DK" sz="1600" b="1" dirty="0"/>
          </a:p>
        </p:txBody>
      </p:sp>
      <p:sp>
        <p:nvSpPr>
          <p:cNvPr id="11" name="Rektangel 10"/>
          <p:cNvSpPr/>
          <p:nvPr/>
        </p:nvSpPr>
        <p:spPr>
          <a:xfrm>
            <a:off x="3347864" y="2276872"/>
            <a:ext cx="1101814" cy="338554"/>
          </a:xfrm>
          <a:prstGeom prst="rect">
            <a:avLst/>
          </a:prstGeom>
        </p:spPr>
        <p:txBody>
          <a:bodyPr wrap="square">
            <a:spAutoFit/>
          </a:bodyPr>
          <a:lstStyle/>
          <a:p>
            <a:r>
              <a:rPr lang="da-DK" sz="1600" b="1" dirty="0" smtClean="0"/>
              <a:t>Strategi</a:t>
            </a:r>
            <a:endParaRPr lang="da-DK" sz="1600" b="1" dirty="0"/>
          </a:p>
        </p:txBody>
      </p:sp>
    </p:spTree>
    <p:extLst>
      <p:ext uri="{BB962C8B-B14F-4D97-AF65-F5344CB8AC3E}">
        <p14:creationId xmlns:p14="http://schemas.microsoft.com/office/powerpoint/2010/main" val="213959132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innovation (1).jpg"/>
          <p:cNvPicPr>
            <a:picLocks noChangeAspect="1"/>
          </p:cNvPicPr>
          <p:nvPr/>
        </p:nvPicPr>
        <p:blipFill>
          <a:blip r:embed="rId2">
            <a:alphaModFix amt="32000"/>
            <a:extLst>
              <a:ext uri="{28A0092B-C50C-407E-A947-70E740481C1C}">
                <a14:useLocalDpi xmlns:a14="http://schemas.microsoft.com/office/drawing/2010/main"/>
              </a:ext>
            </a:extLst>
          </a:blip>
          <a:stretch>
            <a:fillRect/>
          </a:stretch>
        </p:blipFill>
        <p:spPr>
          <a:xfrm>
            <a:off x="0" y="1340768"/>
            <a:ext cx="9144000" cy="4579056"/>
          </a:xfrm>
          <a:prstGeom prst="rect">
            <a:avLst/>
          </a:prstGeom>
        </p:spPr>
      </p:pic>
      <p:sp>
        <p:nvSpPr>
          <p:cNvPr id="2" name="Titel 1"/>
          <p:cNvSpPr>
            <a:spLocks noGrp="1"/>
          </p:cNvSpPr>
          <p:nvPr>
            <p:ph type="title"/>
          </p:nvPr>
        </p:nvSpPr>
        <p:spPr/>
        <p:txBody>
          <a:bodyPr/>
          <a:lstStyle/>
          <a:p>
            <a:r>
              <a:rPr lang="da-DK" dirty="0" smtClean="0"/>
              <a:t>Nogle af udfordringerne</a:t>
            </a:r>
            <a:endParaRPr lang="da-DK" dirty="0"/>
          </a:p>
        </p:txBody>
      </p:sp>
      <p:sp>
        <p:nvSpPr>
          <p:cNvPr id="3" name="Pladsholder til indhold 2"/>
          <p:cNvSpPr>
            <a:spLocks noGrp="1"/>
          </p:cNvSpPr>
          <p:nvPr>
            <p:ph idx="1"/>
          </p:nvPr>
        </p:nvSpPr>
        <p:spPr>
          <a:xfrm>
            <a:off x="457200" y="1600201"/>
            <a:ext cx="8229600" cy="2116831"/>
          </a:xfrm>
        </p:spPr>
        <p:txBody>
          <a:bodyPr>
            <a:normAutofit fontScale="92500" lnSpcReduction="10000"/>
          </a:bodyPr>
          <a:lstStyle/>
          <a:p>
            <a:pPr>
              <a:lnSpc>
                <a:spcPct val="150000"/>
              </a:lnSpc>
            </a:pPr>
            <a:r>
              <a:rPr lang="da-DK" dirty="0">
                <a:solidFill>
                  <a:srgbClr val="211A52"/>
                </a:solidFill>
              </a:rPr>
              <a:t>Innovationsudfordringen er </a:t>
            </a:r>
            <a:r>
              <a:rPr lang="da-DK" dirty="0" smtClean="0">
                <a:solidFill>
                  <a:srgbClr val="211A52"/>
                </a:solidFill>
              </a:rPr>
              <a:t>ikke </a:t>
            </a:r>
            <a:r>
              <a:rPr lang="da-DK" dirty="0">
                <a:solidFill>
                  <a:srgbClr val="211A52"/>
                </a:solidFill>
              </a:rPr>
              <a:t>alene teknisk, men angår evnen til at agere smart, tilpasningsdygtigt og opfindsomt i mødet med nye aktører og nye </a:t>
            </a:r>
            <a:r>
              <a:rPr lang="da-DK" dirty="0" smtClean="0">
                <a:solidFill>
                  <a:srgbClr val="211A52"/>
                </a:solidFill>
              </a:rPr>
              <a:t>kunder</a:t>
            </a:r>
          </a:p>
          <a:p>
            <a:pPr>
              <a:lnSpc>
                <a:spcPct val="150000"/>
              </a:lnSpc>
            </a:pPr>
            <a:r>
              <a:rPr lang="da-DK" dirty="0">
                <a:solidFill>
                  <a:srgbClr val="211A52"/>
                </a:solidFill>
              </a:rPr>
              <a:t>projekter i dag er </a:t>
            </a:r>
            <a:r>
              <a:rPr lang="da-DK" dirty="0" smtClean="0">
                <a:solidFill>
                  <a:srgbClr val="211A52"/>
                </a:solidFill>
              </a:rPr>
              <a:t>så komplekse </a:t>
            </a:r>
            <a:r>
              <a:rPr lang="da-DK" dirty="0">
                <a:solidFill>
                  <a:srgbClr val="211A52"/>
                </a:solidFill>
              </a:rPr>
              <a:t>og rummer </a:t>
            </a:r>
            <a:r>
              <a:rPr lang="da-DK" dirty="0" smtClean="0">
                <a:solidFill>
                  <a:srgbClr val="211A52"/>
                </a:solidFill>
              </a:rPr>
              <a:t>så mange usikkerheder</a:t>
            </a:r>
            <a:r>
              <a:rPr lang="da-DK" dirty="0">
                <a:solidFill>
                  <a:srgbClr val="211A52"/>
                </a:solidFill>
              </a:rPr>
              <a:t>, at den traditionelle måde at håndtere projekter </a:t>
            </a:r>
            <a:r>
              <a:rPr lang="da-DK" dirty="0" smtClean="0">
                <a:solidFill>
                  <a:srgbClr val="211A52"/>
                </a:solidFill>
              </a:rPr>
              <a:t>på ikke </a:t>
            </a:r>
            <a:r>
              <a:rPr lang="da-DK" dirty="0">
                <a:solidFill>
                  <a:srgbClr val="211A52"/>
                </a:solidFill>
              </a:rPr>
              <a:t>længere kan </a:t>
            </a:r>
            <a:r>
              <a:rPr lang="da-DK" dirty="0" smtClean="0">
                <a:solidFill>
                  <a:srgbClr val="211A52"/>
                </a:solidFill>
              </a:rPr>
              <a:t>stå alene</a:t>
            </a:r>
            <a:r>
              <a:rPr lang="da-DK" dirty="0">
                <a:solidFill>
                  <a:srgbClr val="211A52"/>
                </a:solidFill>
              </a:rPr>
              <a:t>. </a:t>
            </a:r>
            <a:endParaRPr lang="da-DK" dirty="0" smtClean="0">
              <a:solidFill>
                <a:srgbClr val="211A52"/>
              </a:solidFill>
            </a:endParaRPr>
          </a:p>
          <a:p>
            <a:pPr>
              <a:lnSpc>
                <a:spcPct val="150000"/>
              </a:lnSpc>
            </a:pPr>
            <a:r>
              <a:rPr lang="da-DK" dirty="0" smtClean="0">
                <a:solidFill>
                  <a:srgbClr val="211A52"/>
                </a:solidFill>
              </a:rPr>
              <a:t>Projekterne </a:t>
            </a:r>
            <a:r>
              <a:rPr lang="da-DK" dirty="0">
                <a:solidFill>
                  <a:srgbClr val="211A52"/>
                </a:solidFill>
              </a:rPr>
              <a:t>er nødt til at være langt mere læringsorienterede end </a:t>
            </a:r>
            <a:r>
              <a:rPr lang="da-DK" dirty="0" smtClean="0">
                <a:solidFill>
                  <a:srgbClr val="211A52"/>
                </a:solidFill>
              </a:rPr>
              <a:t>tidligere. </a:t>
            </a:r>
            <a:endParaRPr lang="da-DK" dirty="0">
              <a:solidFill>
                <a:srgbClr val="211A52"/>
              </a:solidFill>
            </a:endParaRPr>
          </a:p>
          <a:p>
            <a:endParaRPr lang="da-DK" dirty="0">
              <a:solidFill>
                <a:srgbClr val="211A52"/>
              </a:solidFill>
            </a:endParaRPr>
          </a:p>
          <a:p>
            <a:endParaRPr lang="da-DK" dirty="0">
              <a:solidFill>
                <a:srgbClr val="211A52"/>
              </a:solidFill>
            </a:endParaRPr>
          </a:p>
          <a:p>
            <a:pPr marL="0" indent="0">
              <a:buNone/>
            </a:pPr>
            <a:endParaRPr lang="da-DK" dirty="0" smtClean="0">
              <a:solidFill>
                <a:srgbClr val="211A52"/>
              </a:solidFill>
            </a:endParaRPr>
          </a:p>
          <a:p>
            <a:pPr marL="0" indent="0">
              <a:buNone/>
            </a:pPr>
            <a:endParaRPr lang="da-DK" i="1" dirty="0">
              <a:solidFill>
                <a:srgbClr val="211A52"/>
              </a:solidFill>
            </a:endParaRPr>
          </a:p>
        </p:txBody>
      </p:sp>
      <p:sp>
        <p:nvSpPr>
          <p:cNvPr id="5" name="Tekstfelt 4"/>
          <p:cNvSpPr txBox="1"/>
          <p:nvPr/>
        </p:nvSpPr>
        <p:spPr>
          <a:xfrm>
            <a:off x="611560" y="4194953"/>
            <a:ext cx="7992888" cy="175432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i="1" dirty="0"/>
              <a:t>Vi er ikke gode til hurtigt at identificere de bæredygtige ideer blandt alle de ikke-bæredygtige, og det er svært at nå hurtigt nok ud til kunden for at finde ud af, om det nye produkt overhovedet kan blive en succes. </a:t>
            </a:r>
            <a:r>
              <a:rPr lang="da-DK" dirty="0"/>
              <a:t>Flemming Hedegaard, Manager of New Concepts i Global Research and Technology, Grundfos </a:t>
            </a:r>
          </a:p>
          <a:p>
            <a:endParaRPr lang="da-DK" dirty="0"/>
          </a:p>
        </p:txBody>
      </p:sp>
    </p:spTree>
    <p:extLst>
      <p:ext uri="{BB962C8B-B14F-4D97-AF65-F5344CB8AC3E}">
        <p14:creationId xmlns:p14="http://schemas.microsoft.com/office/powerpoint/2010/main" val="115869750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16632"/>
            <a:ext cx="8229600" cy="1143000"/>
          </a:xfrm>
        </p:spPr>
        <p:txBody>
          <a:bodyPr/>
          <a:lstStyle/>
          <a:p>
            <a:r>
              <a:rPr lang="da-DK" dirty="0" smtClean="0"/>
              <a:t>Forskellige typer af innovation skal sameksistere</a:t>
            </a:r>
            <a:endParaRPr lang="da-DK" dirty="0"/>
          </a:p>
        </p:txBody>
      </p:sp>
      <p:pic>
        <p:nvPicPr>
          <p:cNvPr id="6" name="Pladsholder til indhold 3" descr="Screen Shot 2015-10-24 at 23.14.21.png"/>
          <p:cNvPicPr>
            <a:picLocks noGrp="1" noChangeAspect="1"/>
          </p:cNvPicPr>
          <p:nvPr>
            <p:ph idx="1"/>
          </p:nvPr>
        </p:nvPicPr>
        <p:blipFill>
          <a:blip r:embed="rId3" cstate="screen">
            <a:extLst>
              <a:ext uri="{28A0092B-C50C-407E-A947-70E740481C1C}">
                <a14:useLocalDpi xmlns:a14="http://schemas.microsoft.com/office/drawing/2010/main"/>
              </a:ext>
            </a:extLst>
          </a:blip>
          <a:srcRect l="-61759" r="-61759"/>
          <a:stretch>
            <a:fillRect/>
          </a:stretch>
        </p:blipFill>
        <p:spPr>
          <a:xfrm>
            <a:off x="-132479" y="1124744"/>
            <a:ext cx="9312991" cy="4951932"/>
          </a:xfrm>
        </p:spPr>
      </p:pic>
      <p:sp>
        <p:nvSpPr>
          <p:cNvPr id="7" name="Rektangel 6"/>
          <p:cNvSpPr/>
          <p:nvPr/>
        </p:nvSpPr>
        <p:spPr>
          <a:xfrm>
            <a:off x="107504" y="2132856"/>
            <a:ext cx="2339752" cy="2862322"/>
          </a:xfrm>
          <a:prstGeom prst="rect">
            <a:avLst/>
          </a:prstGeom>
        </p:spPr>
        <p:txBody>
          <a:bodyPr wrap="square">
            <a:spAutoFit/>
          </a:bodyPr>
          <a:lstStyle/>
          <a:p>
            <a:r>
              <a:rPr lang="da-DK" sz="2000" dirty="0" smtClean="0"/>
              <a:t>- Uanset </a:t>
            </a:r>
            <a:r>
              <a:rPr lang="da-DK" sz="2000" dirty="0"/>
              <a:t>om man arbejder med inkremental eller radikal </a:t>
            </a:r>
            <a:r>
              <a:rPr lang="da-DK" sz="2000" dirty="0" smtClean="0"/>
              <a:t>innovation</a:t>
            </a:r>
            <a:r>
              <a:rPr lang="da-DK" sz="2000" dirty="0"/>
              <a:t>, er læreprocesser og tæt dialog med eksisterende og potentielle kunder </a:t>
            </a:r>
            <a:r>
              <a:rPr lang="da-DK" sz="2000" dirty="0" smtClean="0"/>
              <a:t>essentiel!</a:t>
            </a:r>
            <a:endParaRPr lang="da-DK" sz="2000" dirty="0"/>
          </a:p>
        </p:txBody>
      </p:sp>
      <p:sp>
        <p:nvSpPr>
          <p:cNvPr id="8" name="Rektangel 7"/>
          <p:cNvSpPr/>
          <p:nvPr/>
        </p:nvSpPr>
        <p:spPr>
          <a:xfrm>
            <a:off x="6660232" y="2132856"/>
            <a:ext cx="2376264" cy="2862322"/>
          </a:xfrm>
          <a:prstGeom prst="rect">
            <a:avLst/>
          </a:prstGeom>
        </p:spPr>
        <p:txBody>
          <a:bodyPr wrap="square">
            <a:spAutoFit/>
          </a:bodyPr>
          <a:lstStyle/>
          <a:p>
            <a:r>
              <a:rPr lang="da-DK" sz="2000" dirty="0" smtClean="0"/>
              <a:t>- Innovation trives ofte bedst, </a:t>
            </a:r>
            <a:r>
              <a:rPr lang="da-DK" sz="2000" dirty="0"/>
              <a:t>når de teams, der er </a:t>
            </a:r>
            <a:r>
              <a:rPr lang="da-DK" sz="2000" dirty="0" err="1" smtClean="0"/>
              <a:t>invol-veret</a:t>
            </a:r>
            <a:r>
              <a:rPr lang="da-DK" sz="2000" dirty="0"/>
              <a:t>, har mulighed for at agere som mindre, agile </a:t>
            </a:r>
            <a:r>
              <a:rPr lang="da-DK" sz="2000" dirty="0" err="1" smtClean="0"/>
              <a:t>en-heder</a:t>
            </a:r>
            <a:r>
              <a:rPr lang="da-DK" sz="2000" dirty="0" smtClean="0"/>
              <a:t> </a:t>
            </a:r>
            <a:r>
              <a:rPr lang="da-DK" sz="2000" dirty="0"/>
              <a:t>i den store </a:t>
            </a:r>
            <a:r>
              <a:rPr lang="da-DK" sz="2000" dirty="0" smtClean="0"/>
              <a:t>virksomheds-kontekst</a:t>
            </a:r>
            <a:endParaRPr lang="da-DK" sz="2000" dirty="0"/>
          </a:p>
        </p:txBody>
      </p:sp>
      <p:sp>
        <p:nvSpPr>
          <p:cNvPr id="9" name="Tekstfelt 8"/>
          <p:cNvSpPr txBox="1"/>
          <p:nvPr/>
        </p:nvSpPr>
        <p:spPr>
          <a:xfrm>
            <a:off x="2051720" y="6093296"/>
            <a:ext cx="1626692" cy="369332"/>
          </a:xfrm>
          <a:prstGeom prst="rect">
            <a:avLst/>
          </a:prstGeom>
          <a:noFill/>
        </p:spPr>
        <p:txBody>
          <a:bodyPr wrap="none" rtlCol="0">
            <a:spAutoFit/>
          </a:bodyPr>
          <a:lstStyle/>
          <a:p>
            <a:r>
              <a:rPr lang="da-DK" dirty="0" smtClean="0"/>
              <a:t>”</a:t>
            </a:r>
            <a:r>
              <a:rPr lang="da-DK" dirty="0" err="1" smtClean="0"/>
              <a:t>Frontloading</a:t>
            </a:r>
            <a:r>
              <a:rPr lang="da-DK" dirty="0" smtClean="0"/>
              <a:t>”</a:t>
            </a:r>
            <a:endParaRPr lang="da-DK" dirty="0"/>
          </a:p>
        </p:txBody>
      </p:sp>
      <p:sp>
        <p:nvSpPr>
          <p:cNvPr id="10" name="Tekstfelt 9"/>
          <p:cNvSpPr txBox="1"/>
          <p:nvPr/>
        </p:nvSpPr>
        <p:spPr>
          <a:xfrm>
            <a:off x="5117492" y="6093296"/>
            <a:ext cx="2190812" cy="369332"/>
          </a:xfrm>
          <a:prstGeom prst="rect">
            <a:avLst/>
          </a:prstGeom>
          <a:noFill/>
        </p:spPr>
        <p:txBody>
          <a:bodyPr wrap="none" rtlCol="0">
            <a:spAutoFit/>
          </a:bodyPr>
          <a:lstStyle/>
          <a:p>
            <a:r>
              <a:rPr lang="da-DK" dirty="0" smtClean="0"/>
              <a:t>”De fem ingeniører”</a:t>
            </a:r>
            <a:endParaRPr lang="da-DK" dirty="0"/>
          </a:p>
        </p:txBody>
      </p:sp>
    </p:spTree>
    <p:extLst>
      <p:ext uri="{BB962C8B-B14F-4D97-AF65-F5344CB8AC3E}">
        <p14:creationId xmlns:p14="http://schemas.microsoft.com/office/powerpoint/2010/main" val="3853010433"/>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Pas </a:t>
            </a:r>
            <a:r>
              <a:rPr lang="da-DK" b="1" dirty="0" smtClean="0"/>
              <a:t>på læringsfælderne </a:t>
            </a:r>
            <a:endParaRPr lang="da-DK" dirty="0"/>
          </a:p>
        </p:txBody>
      </p:sp>
      <p:pic>
        <p:nvPicPr>
          <p:cNvPr id="4" name="Pladsholder til indhold 3" descr="stumbling.jpg"/>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310"/>
          <a:stretch/>
        </p:blipFill>
        <p:spPr/>
      </p:pic>
    </p:spTree>
    <p:extLst>
      <p:ext uri="{BB962C8B-B14F-4D97-AF65-F5344CB8AC3E}">
        <p14:creationId xmlns:p14="http://schemas.microsoft.com/office/powerpoint/2010/main" val="1821172165"/>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2880" y="274638"/>
            <a:ext cx="8229600" cy="1143000"/>
          </a:xfrm>
        </p:spPr>
        <p:txBody>
          <a:bodyPr/>
          <a:lstStyle/>
          <a:p>
            <a:r>
              <a:rPr lang="da-DK" dirty="0" smtClean="0"/>
              <a:t>De syv læringsfælder</a:t>
            </a:r>
            <a:endParaRPr lang="da-DK" dirty="0"/>
          </a:p>
        </p:txBody>
      </p:sp>
      <p:pic>
        <p:nvPicPr>
          <p:cNvPr id="7" name="Billede 6" descr="Screen Shot 2015-10-24 at 23.31.52.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09328" y="1412776"/>
            <a:ext cx="1418963" cy="1176701"/>
          </a:xfrm>
          <a:prstGeom prst="rect">
            <a:avLst/>
          </a:prstGeom>
        </p:spPr>
      </p:pic>
      <p:sp>
        <p:nvSpPr>
          <p:cNvPr id="8" name="Tekstfelt 7"/>
          <p:cNvSpPr txBox="1"/>
          <p:nvPr/>
        </p:nvSpPr>
        <p:spPr>
          <a:xfrm>
            <a:off x="1609328" y="2483798"/>
            <a:ext cx="1502034" cy="441146"/>
          </a:xfrm>
          <a:prstGeom prst="rect">
            <a:avLst/>
          </a:prstGeom>
          <a:noFill/>
        </p:spPr>
        <p:txBody>
          <a:bodyPr wrap="none" rtlCol="0">
            <a:spAutoFit/>
          </a:bodyPr>
          <a:lstStyle/>
          <a:p>
            <a:r>
              <a:rPr lang="da-DK" baseline="30000" dirty="0"/>
              <a:t>Tænk ud af boksen </a:t>
            </a:r>
          </a:p>
          <a:p>
            <a:endParaRPr lang="da-DK" sz="1600" baseline="30000" dirty="0"/>
          </a:p>
        </p:txBody>
      </p:sp>
      <p:pic>
        <p:nvPicPr>
          <p:cNvPr id="9" name="Billede 8" descr="Screen Shot 2015-10-24 at 23.32.44.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8184" y="1484784"/>
            <a:ext cx="1296144" cy="1018981"/>
          </a:xfrm>
          <a:prstGeom prst="rect">
            <a:avLst/>
          </a:prstGeom>
        </p:spPr>
      </p:pic>
      <p:sp>
        <p:nvSpPr>
          <p:cNvPr id="10" name="Rektangel 9"/>
          <p:cNvSpPr/>
          <p:nvPr/>
        </p:nvSpPr>
        <p:spPr>
          <a:xfrm>
            <a:off x="6214354" y="2561492"/>
            <a:ext cx="1322372" cy="276999"/>
          </a:xfrm>
          <a:prstGeom prst="rect">
            <a:avLst/>
          </a:prstGeom>
        </p:spPr>
        <p:txBody>
          <a:bodyPr wrap="none">
            <a:spAutoFit/>
          </a:bodyPr>
          <a:lstStyle/>
          <a:p>
            <a:r>
              <a:rPr lang="da-DK" baseline="30000" dirty="0"/>
              <a:t>Skynd dig videre</a:t>
            </a:r>
            <a:endParaRPr lang="da-DK" dirty="0"/>
          </a:p>
        </p:txBody>
      </p:sp>
      <p:pic>
        <p:nvPicPr>
          <p:cNvPr id="11" name="Billede 10" descr="Screen Shot 2015-10-24 at 23.33.3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81336" y="2791961"/>
            <a:ext cx="1281498" cy="1008112"/>
          </a:xfrm>
          <a:prstGeom prst="rect">
            <a:avLst/>
          </a:prstGeom>
        </p:spPr>
      </p:pic>
      <p:sp>
        <p:nvSpPr>
          <p:cNvPr id="12" name="Rektangel 11"/>
          <p:cNvSpPr/>
          <p:nvPr/>
        </p:nvSpPr>
        <p:spPr>
          <a:xfrm>
            <a:off x="1141784" y="3800073"/>
            <a:ext cx="2819176" cy="276999"/>
          </a:xfrm>
          <a:prstGeom prst="rect">
            <a:avLst/>
          </a:prstGeom>
        </p:spPr>
        <p:txBody>
          <a:bodyPr wrap="none">
            <a:spAutoFit/>
          </a:bodyPr>
          <a:lstStyle/>
          <a:p>
            <a:r>
              <a:rPr lang="da-DK" baseline="30000" dirty="0"/>
              <a:t>Bliv ved med at gøre det, de andre gør</a:t>
            </a:r>
            <a:endParaRPr lang="da-DK" dirty="0"/>
          </a:p>
        </p:txBody>
      </p:sp>
      <p:pic>
        <p:nvPicPr>
          <p:cNvPr id="13" name="Billede 12" descr="Screen Shot 2015-10-24 at 23.34.23.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14354" y="2723365"/>
            <a:ext cx="1329800" cy="995205"/>
          </a:xfrm>
          <a:prstGeom prst="rect">
            <a:avLst/>
          </a:prstGeom>
        </p:spPr>
      </p:pic>
      <p:sp>
        <p:nvSpPr>
          <p:cNvPr id="14" name="Rektangel 13"/>
          <p:cNvSpPr/>
          <p:nvPr/>
        </p:nvSpPr>
        <p:spPr>
          <a:xfrm>
            <a:off x="5854314" y="3717032"/>
            <a:ext cx="2246078" cy="276999"/>
          </a:xfrm>
          <a:prstGeom prst="rect">
            <a:avLst/>
          </a:prstGeom>
        </p:spPr>
        <p:txBody>
          <a:bodyPr wrap="none">
            <a:spAutoFit/>
          </a:bodyPr>
          <a:lstStyle/>
          <a:p>
            <a:r>
              <a:rPr lang="da-DK" baseline="30000" dirty="0"/>
              <a:t>Talentet, der aldrig kom videre</a:t>
            </a:r>
            <a:endParaRPr lang="da-DK" dirty="0"/>
          </a:p>
        </p:txBody>
      </p:sp>
      <p:pic>
        <p:nvPicPr>
          <p:cNvPr id="15" name="Billede 14" descr="Screen Shot 2015-10-24 at 23.35.12.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681336" y="4149080"/>
            <a:ext cx="1268069" cy="946935"/>
          </a:xfrm>
          <a:prstGeom prst="rect">
            <a:avLst/>
          </a:prstGeom>
        </p:spPr>
      </p:pic>
      <p:sp>
        <p:nvSpPr>
          <p:cNvPr id="16" name="Rektangel 15"/>
          <p:cNvSpPr/>
          <p:nvPr/>
        </p:nvSpPr>
        <p:spPr>
          <a:xfrm>
            <a:off x="1249288" y="5085184"/>
            <a:ext cx="2357286" cy="276999"/>
          </a:xfrm>
          <a:prstGeom prst="rect">
            <a:avLst/>
          </a:prstGeom>
        </p:spPr>
        <p:txBody>
          <a:bodyPr wrap="none">
            <a:spAutoFit/>
          </a:bodyPr>
          <a:lstStyle/>
          <a:p>
            <a:r>
              <a:rPr lang="da-DK" baseline="30000" dirty="0"/>
              <a:t>Specialisternes viden forsvinder</a:t>
            </a:r>
            <a:endParaRPr lang="da-DK" dirty="0"/>
          </a:p>
        </p:txBody>
      </p:sp>
      <p:pic>
        <p:nvPicPr>
          <p:cNvPr id="17" name="Billede 16" descr="Screen Shot 2015-10-24 at 23.35.52.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14354" y="4019509"/>
            <a:ext cx="1264667" cy="993667"/>
          </a:xfrm>
          <a:prstGeom prst="rect">
            <a:avLst/>
          </a:prstGeom>
        </p:spPr>
      </p:pic>
      <p:sp>
        <p:nvSpPr>
          <p:cNvPr id="18" name="Rektangel 17"/>
          <p:cNvSpPr/>
          <p:nvPr/>
        </p:nvSpPr>
        <p:spPr>
          <a:xfrm>
            <a:off x="5998330" y="5081772"/>
            <a:ext cx="1955057" cy="276999"/>
          </a:xfrm>
          <a:prstGeom prst="rect">
            <a:avLst/>
          </a:prstGeom>
        </p:spPr>
        <p:txBody>
          <a:bodyPr wrap="none">
            <a:spAutoFit/>
          </a:bodyPr>
          <a:lstStyle/>
          <a:p>
            <a:r>
              <a:rPr lang="da-DK" baseline="30000" dirty="0"/>
              <a:t>Evaluering frem for læring</a:t>
            </a:r>
            <a:endParaRPr lang="da-DK" dirty="0"/>
          </a:p>
        </p:txBody>
      </p:sp>
      <p:pic>
        <p:nvPicPr>
          <p:cNvPr id="19" name="Billede 18" descr="Screen Shot 2015-10-24 at 23.36.34.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923928" y="4869160"/>
            <a:ext cx="1301636" cy="990923"/>
          </a:xfrm>
          <a:prstGeom prst="rect">
            <a:avLst/>
          </a:prstGeom>
        </p:spPr>
      </p:pic>
      <p:sp>
        <p:nvSpPr>
          <p:cNvPr id="20" name="Rektangel 19"/>
          <p:cNvSpPr/>
          <p:nvPr/>
        </p:nvSpPr>
        <p:spPr>
          <a:xfrm>
            <a:off x="3275856" y="5816297"/>
            <a:ext cx="2674080" cy="276999"/>
          </a:xfrm>
          <a:prstGeom prst="rect">
            <a:avLst/>
          </a:prstGeom>
        </p:spPr>
        <p:txBody>
          <a:bodyPr wrap="none">
            <a:spAutoFit/>
          </a:bodyPr>
          <a:lstStyle/>
          <a:p>
            <a:r>
              <a:rPr lang="da-DK" baseline="30000" dirty="0"/>
              <a:t>Innovation? Det er de andres ansvar</a:t>
            </a:r>
            <a:endParaRPr lang="da-DK" dirty="0"/>
          </a:p>
        </p:txBody>
      </p:sp>
      <p:pic>
        <p:nvPicPr>
          <p:cNvPr id="23" name="Billede 22" descr="danger2.jpg"/>
          <p:cNvPicPr>
            <a:picLocks noChangeAspect="1"/>
          </p:cNvPicPr>
          <p:nvPr/>
        </p:nvPicPr>
        <p:blipFill>
          <a:blip r:embed="rId9">
            <a:alphaModFix amt="19000"/>
            <a:extLst>
              <a:ext uri="{28A0092B-C50C-407E-A947-70E740481C1C}">
                <a14:useLocalDpi xmlns:a14="http://schemas.microsoft.com/office/drawing/2010/main"/>
              </a:ext>
            </a:extLst>
          </a:blip>
          <a:stretch>
            <a:fillRect/>
          </a:stretch>
        </p:blipFill>
        <p:spPr>
          <a:xfrm>
            <a:off x="0" y="1141989"/>
            <a:ext cx="9144000" cy="5716011"/>
          </a:xfrm>
          <a:prstGeom prst="rect">
            <a:avLst/>
          </a:prstGeom>
        </p:spPr>
      </p:pic>
    </p:spTree>
    <p:extLst>
      <p:ext uri="{BB962C8B-B14F-4D97-AF65-F5344CB8AC3E}">
        <p14:creationId xmlns:p14="http://schemas.microsoft.com/office/powerpoint/2010/main" val="2407315866"/>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Tænk ud af </a:t>
            </a:r>
            <a:r>
              <a:rPr lang="da-DK" baseline="30000" dirty="0" smtClean="0"/>
              <a:t>boksen</a:t>
            </a:r>
            <a:endParaRPr lang="da-DK" sz="2000" baseline="30000" dirty="0"/>
          </a:p>
        </p:txBody>
      </p:sp>
      <p:pic>
        <p:nvPicPr>
          <p:cNvPr id="4" name="Billede 6" descr="Screen Shot 2015-10-24 at 23.31.5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74638"/>
            <a:ext cx="1418963" cy="1176701"/>
          </a:xfrm>
          <a:prstGeom prst="rect">
            <a:avLst/>
          </a:prstGeom>
        </p:spPr>
      </p:pic>
      <p:sp>
        <p:nvSpPr>
          <p:cNvPr id="5" name="Pladsholder til indhold 2"/>
          <p:cNvSpPr>
            <a:spLocks noGrp="1"/>
          </p:cNvSpPr>
          <p:nvPr>
            <p:ph idx="1"/>
          </p:nvPr>
        </p:nvSpPr>
        <p:spPr>
          <a:xfrm>
            <a:off x="899592" y="2204864"/>
            <a:ext cx="7355160" cy="3483173"/>
          </a:xfrm>
        </p:spPr>
        <p:txBody>
          <a:bodyPr/>
          <a:lstStyle/>
          <a:p>
            <a:r>
              <a:rPr lang="da-DK" b="1" dirty="0" smtClean="0">
                <a:solidFill>
                  <a:schemeClr val="tx1"/>
                </a:solidFill>
              </a:rPr>
              <a:t>„Hvad nu hvis vi bare blev siddende her? Hvad nu hvis der pludselig står en blå elefant dernede? Ja, det kan vi ikke rigtig bruge til noget. Overkreativitet er i mine øjne lige så uinteressant som konvergent tænkning. Kreativitet for kreativitetens skyld er ikke interessant. Omsætningen er vigtig hos den voksne. Hvad kan du udtrykke din kreativitet med – hvad vil du bruge din elefant til? Det er her, fagligheden er vigtig.“</a:t>
            </a:r>
            <a:endParaRPr lang="da-DK" b="1" dirty="0">
              <a:solidFill>
                <a:schemeClr val="tx1"/>
              </a:solidFill>
            </a:endParaRPr>
          </a:p>
        </p:txBody>
      </p:sp>
    </p:spTree>
    <p:extLst>
      <p:ext uri="{BB962C8B-B14F-4D97-AF65-F5344CB8AC3E}">
        <p14:creationId xmlns:p14="http://schemas.microsoft.com/office/powerpoint/2010/main" val="417147629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Skynd dig </a:t>
            </a:r>
            <a:r>
              <a:rPr lang="da-DK" baseline="30000" dirty="0" smtClean="0"/>
              <a:t>videre</a:t>
            </a:r>
            <a:endParaRPr lang="en-US" dirty="0"/>
          </a:p>
        </p:txBody>
      </p:sp>
      <p:sp>
        <p:nvSpPr>
          <p:cNvPr id="3" name="Content Placeholder 2"/>
          <p:cNvSpPr>
            <a:spLocks noGrp="1"/>
          </p:cNvSpPr>
          <p:nvPr>
            <p:ph idx="1"/>
          </p:nvPr>
        </p:nvSpPr>
        <p:spPr>
          <a:xfrm>
            <a:off x="457200" y="1417638"/>
            <a:ext cx="8229600" cy="4375868"/>
          </a:xfrm>
        </p:spPr>
        <p:txBody>
          <a:bodyPr>
            <a:noAutofit/>
          </a:bodyPr>
          <a:lstStyle/>
          <a:p>
            <a:r>
              <a:rPr lang="da-DK" sz="2200" dirty="0" smtClean="0">
                <a:solidFill>
                  <a:schemeClr val="tx1"/>
                </a:solidFill>
              </a:rPr>
              <a:t>…Vi kender ham godt – eller hende. Konsulenten, der lever af sin viden og af at give andre gode råd. Han eller hun drøner fra job til job, altid på farten og i stand til på få sekunder at tilpasse sig nye kunder og nye problemstillinger. Konsulenten er sindbilledet på den aktuelle tids selvideal. Fleksibel, omstillingsparat, projekt- og kontraktansat og sjældent bundet til kun en opgave. Dette selv er baseret på potentiale, der handler om, hvor god man er til at flytte sig fra opgave til opgave. At kunne arbejde med enhver i enhver kontekst og at kunne omstille sig til dette på kort tid – det er opskriften på succes. </a:t>
            </a:r>
            <a:endParaRPr lang="da-DK" sz="2200" dirty="0">
              <a:solidFill>
                <a:schemeClr val="tx1"/>
              </a:solidFill>
            </a:endParaRPr>
          </a:p>
        </p:txBody>
      </p:sp>
      <p:pic>
        <p:nvPicPr>
          <p:cNvPr id="5" name="Billede 8" descr="Screen Shot 2015-10-24 at 23.32.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36647"/>
            <a:ext cx="1296144" cy="1018981"/>
          </a:xfrm>
          <a:prstGeom prst="rect">
            <a:avLst/>
          </a:prstGeom>
        </p:spPr>
      </p:pic>
    </p:spTree>
    <p:extLst>
      <p:ext uri="{BB962C8B-B14F-4D97-AF65-F5344CB8AC3E}">
        <p14:creationId xmlns:p14="http://schemas.microsoft.com/office/powerpoint/2010/main" val="3373806157"/>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Bliv ved med at gøre det, de andre </a:t>
            </a:r>
            <a:r>
              <a:rPr lang="da-DK" baseline="30000" dirty="0" smtClean="0"/>
              <a:t>gør</a:t>
            </a:r>
            <a:endParaRPr lang="en-US" dirty="0"/>
          </a:p>
        </p:txBody>
      </p:sp>
      <p:sp>
        <p:nvSpPr>
          <p:cNvPr id="3" name="Content Placeholder 2"/>
          <p:cNvSpPr>
            <a:spLocks noGrp="1"/>
          </p:cNvSpPr>
          <p:nvPr>
            <p:ph idx="1"/>
          </p:nvPr>
        </p:nvSpPr>
        <p:spPr/>
        <p:txBody>
          <a:bodyPr>
            <a:normAutofit fontScale="70000" lnSpcReduction="20000"/>
          </a:bodyPr>
          <a:lstStyle/>
          <a:p>
            <a:pPr marL="0" indent="0">
              <a:spcBef>
                <a:spcPts val="0"/>
              </a:spcBef>
              <a:buClrTx/>
              <a:buSzTx/>
              <a:buNone/>
              <a:defRPr/>
            </a:pPr>
            <a:r>
              <a:rPr lang="da-DK" sz="3200" dirty="0" smtClean="0">
                <a:solidFill>
                  <a:schemeClr val="tx1"/>
                </a:solidFill>
              </a:rPr>
              <a:t>Det Rytmiske Konservatorium i København </a:t>
            </a:r>
          </a:p>
          <a:p>
            <a:pPr marL="0" indent="0">
              <a:spcBef>
                <a:spcPts val="0"/>
              </a:spcBef>
              <a:buClrTx/>
              <a:buSzTx/>
              <a:buNone/>
              <a:defRPr/>
            </a:pPr>
            <a:endParaRPr lang="da-DK" sz="3200" dirty="0">
              <a:solidFill>
                <a:schemeClr val="tx1"/>
              </a:solidFill>
            </a:endParaRPr>
          </a:p>
          <a:p>
            <a:pPr marL="0" indent="0">
              <a:spcBef>
                <a:spcPts val="0"/>
              </a:spcBef>
              <a:buClrTx/>
              <a:buSzTx/>
              <a:buNone/>
              <a:defRPr/>
            </a:pPr>
            <a:r>
              <a:rPr lang="da-DK" sz="3200" dirty="0" smtClean="0">
                <a:solidFill>
                  <a:schemeClr val="tx1"/>
                </a:solidFill>
              </a:rPr>
              <a:t>Spilleregel nummer et: Du skal som studerende sigte mod at udvikle din egen stil. Det bør du gøre ved at have mange mestre, hvis stil, udtryk og personlighed, du så skal tage det bedste fra. Det er et krav, at du ‘skal på valsen’, om ikke ved at rejse internationalt, så ved at sørge for at lære af flere mestre. Samme spilleregel findes i Tyskland, hvor du ikke kan få ansættelse ved det universitet, hvorfra du netop har erhvervet din ph.d.-grad, men må søge et andet sted hen først. Dette for at undgå fælden i mesterlære, nemlig at du alene fortsætter andres arbejde og ikke finder dit eget udtryk. Forudsætningen for dette er dog også, at du har mestre, der vil lære fra sig, og som tør give slip…</a:t>
            </a:r>
            <a:endParaRPr lang="da-DK" sz="3200" dirty="0">
              <a:solidFill>
                <a:schemeClr val="tx1"/>
              </a:solidFill>
            </a:endParaRPr>
          </a:p>
        </p:txBody>
      </p:sp>
      <p:pic>
        <p:nvPicPr>
          <p:cNvPr id="5" name="Billede 10" descr="Screen Shot 2015-10-24 at 23.33.3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079" y="409526"/>
            <a:ext cx="1281498" cy="1008112"/>
          </a:xfrm>
          <a:prstGeom prst="rect">
            <a:avLst/>
          </a:prstGeom>
        </p:spPr>
      </p:pic>
    </p:spTree>
    <p:extLst>
      <p:ext uri="{BB962C8B-B14F-4D97-AF65-F5344CB8AC3E}">
        <p14:creationId xmlns:p14="http://schemas.microsoft.com/office/powerpoint/2010/main" val="1166217254"/>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Talentet, der aldrig kom </a:t>
            </a:r>
            <a:r>
              <a:rPr lang="da-DK" baseline="30000" dirty="0" smtClean="0"/>
              <a:t>videre</a:t>
            </a:r>
            <a:endParaRPr lang="en-US" dirty="0"/>
          </a:p>
        </p:txBody>
      </p:sp>
      <p:sp>
        <p:nvSpPr>
          <p:cNvPr id="3" name="Content Placeholder 2"/>
          <p:cNvSpPr>
            <a:spLocks noGrp="1"/>
          </p:cNvSpPr>
          <p:nvPr>
            <p:ph idx="1"/>
          </p:nvPr>
        </p:nvSpPr>
        <p:spPr>
          <a:xfrm>
            <a:off x="457200" y="2204864"/>
            <a:ext cx="8229600" cy="3196951"/>
          </a:xfrm>
        </p:spPr>
        <p:txBody>
          <a:bodyPr>
            <a:normAutofit/>
          </a:bodyPr>
          <a:lstStyle/>
          <a:p>
            <a:r>
              <a:rPr lang="da-DK" sz="2200" dirty="0" smtClean="0">
                <a:solidFill>
                  <a:schemeClr val="tx1"/>
                </a:solidFill>
              </a:rPr>
              <a:t>Andrew Robinson, </a:t>
            </a:r>
            <a:r>
              <a:rPr lang="da-DK" sz="2200" i="1" dirty="0" smtClean="0">
                <a:solidFill>
                  <a:schemeClr val="tx1"/>
                </a:solidFill>
              </a:rPr>
              <a:t>Genius – a Very Short Introduction</a:t>
            </a:r>
            <a:r>
              <a:rPr lang="da-DK" sz="2200" dirty="0" smtClean="0">
                <a:solidFill>
                  <a:schemeClr val="tx1"/>
                </a:solidFill>
              </a:rPr>
              <a:t>: Robinson refererer til en undersøgelse, hvor man delte en række musikstuderende op i to grupper, baseret på en vurdering af deres talent. De studerende vidste ikke selv, hvilken gruppe, de blev placeret i, men det viste sig efterfølgende, at de studerende, der havde øvet sig mest, var dem, der blev bedst til at spille musikinstrumentet, uagtet hvilken gruppe, de var blevet placeret i. </a:t>
            </a:r>
            <a:endParaRPr lang="da-DK" sz="2200" dirty="0">
              <a:solidFill>
                <a:schemeClr val="tx1"/>
              </a:solidFill>
            </a:endParaRPr>
          </a:p>
        </p:txBody>
      </p:sp>
      <p:pic>
        <p:nvPicPr>
          <p:cNvPr id="5" name="Billede 12" descr="Screen Shot 2015-10-24 at 23.34.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70627"/>
            <a:ext cx="1329800" cy="995205"/>
          </a:xfrm>
          <a:prstGeom prst="rect">
            <a:avLst/>
          </a:prstGeom>
        </p:spPr>
      </p:pic>
    </p:spTree>
    <p:extLst>
      <p:ext uri="{BB962C8B-B14F-4D97-AF65-F5344CB8AC3E}">
        <p14:creationId xmlns:p14="http://schemas.microsoft.com/office/powerpoint/2010/main" val="166607631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Specialisternes viden </a:t>
            </a:r>
            <a:r>
              <a:rPr lang="da-DK" baseline="30000" dirty="0" smtClean="0"/>
              <a:t>forsvinder</a:t>
            </a:r>
            <a:endParaRPr lang="en-US" dirty="0"/>
          </a:p>
        </p:txBody>
      </p:sp>
      <p:sp>
        <p:nvSpPr>
          <p:cNvPr id="3" name="Content Placeholder 2"/>
          <p:cNvSpPr>
            <a:spLocks noGrp="1"/>
          </p:cNvSpPr>
          <p:nvPr>
            <p:ph idx="1"/>
          </p:nvPr>
        </p:nvSpPr>
        <p:spPr>
          <a:xfrm>
            <a:off x="457200" y="2132856"/>
            <a:ext cx="8229600" cy="4375868"/>
          </a:xfrm>
        </p:spPr>
        <p:txBody>
          <a:bodyPr>
            <a:noAutofit/>
          </a:bodyPr>
          <a:lstStyle/>
          <a:p>
            <a:r>
              <a:rPr lang="da-DK" sz="2200" dirty="0" smtClean="0">
                <a:solidFill>
                  <a:schemeClr val="tx1"/>
                </a:solidFill>
              </a:rPr>
              <a:t>I en stor koncern som Grundfos vil pensioneringen af 700 erfarne teknikere og ingeniører svare til, at op mod 27.000 års samlet erfaring forsvinder. </a:t>
            </a:r>
            <a:endParaRPr lang="da-DK" sz="2200" dirty="0">
              <a:solidFill>
                <a:schemeClr val="tx1"/>
              </a:solidFill>
            </a:endParaRPr>
          </a:p>
          <a:p>
            <a:r>
              <a:rPr lang="da-DK" sz="2200" dirty="0">
                <a:solidFill>
                  <a:schemeClr val="tx1"/>
                </a:solidFill>
              </a:rPr>
              <a:t>Leonard og Swap er i deres forskning kommet frem til, at kritiske fejl og tab af specialisternes viden inden for de fire </a:t>
            </a:r>
            <a:r>
              <a:rPr lang="da-DK" sz="2200" dirty="0" smtClean="0">
                <a:solidFill>
                  <a:schemeClr val="tx1"/>
                </a:solidFill>
              </a:rPr>
              <a:t>nøgleområder </a:t>
            </a:r>
            <a:r>
              <a:rPr lang="da-DK" sz="2200" dirty="0">
                <a:solidFill>
                  <a:schemeClr val="tx1"/>
                </a:solidFill>
              </a:rPr>
              <a:t>(relationer, ry, dobbeltarbejde og </a:t>
            </a:r>
            <a:r>
              <a:rPr lang="da-DK" sz="2200" dirty="0" smtClean="0">
                <a:solidFill>
                  <a:schemeClr val="tx1"/>
                </a:solidFill>
              </a:rPr>
              <a:t>fornyelse</a:t>
            </a:r>
            <a:r>
              <a:rPr lang="da-DK" sz="2200" dirty="0">
                <a:solidFill>
                  <a:schemeClr val="tx1"/>
                </a:solidFill>
              </a:rPr>
              <a:t>) er forbundet med omtrent 20 gange </a:t>
            </a:r>
            <a:r>
              <a:rPr lang="da-DK" sz="2200" dirty="0" smtClean="0">
                <a:solidFill>
                  <a:schemeClr val="tx1"/>
                </a:solidFill>
              </a:rPr>
              <a:t>så høje omkostninger </a:t>
            </a:r>
            <a:r>
              <a:rPr lang="da-DK" sz="2200" dirty="0">
                <a:solidFill>
                  <a:schemeClr val="tx1"/>
                </a:solidFill>
              </a:rPr>
              <a:t>som udgifterne til rekruttering af nye specialister og den </a:t>
            </a:r>
            <a:r>
              <a:rPr lang="da-DK" sz="2200" dirty="0" smtClean="0">
                <a:solidFill>
                  <a:schemeClr val="tx1"/>
                </a:solidFill>
              </a:rPr>
              <a:t>målrettede </a:t>
            </a:r>
            <a:r>
              <a:rPr lang="da-DK" sz="2200" dirty="0">
                <a:solidFill>
                  <a:schemeClr val="tx1"/>
                </a:solidFill>
              </a:rPr>
              <a:t>træning og opbygning af deres dybe viden i form af bl.a. accelereret oplæring. </a:t>
            </a:r>
          </a:p>
          <a:p>
            <a:endParaRPr lang="da-DK" sz="2200" dirty="0">
              <a:solidFill>
                <a:schemeClr val="tx1"/>
              </a:solidFill>
            </a:endParaRPr>
          </a:p>
        </p:txBody>
      </p:sp>
      <p:pic>
        <p:nvPicPr>
          <p:cNvPr id="5" name="Billede 14" descr="Screen Shot 2015-10-24 at 23.35.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70703"/>
            <a:ext cx="1268069" cy="946935"/>
          </a:xfrm>
          <a:prstGeom prst="rect">
            <a:avLst/>
          </a:prstGeom>
        </p:spPr>
      </p:pic>
    </p:spTree>
    <p:extLst>
      <p:ext uri="{BB962C8B-B14F-4D97-AF65-F5344CB8AC3E}">
        <p14:creationId xmlns:p14="http://schemas.microsoft.com/office/powerpoint/2010/main" val="843946048"/>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Evaluering frem for </a:t>
            </a:r>
            <a:r>
              <a:rPr lang="da-DK" baseline="30000" dirty="0" smtClean="0"/>
              <a:t>læring</a:t>
            </a:r>
            <a:endParaRPr lang="en-US" dirty="0"/>
          </a:p>
        </p:txBody>
      </p:sp>
      <p:sp>
        <p:nvSpPr>
          <p:cNvPr id="3" name="Content Placeholder 2"/>
          <p:cNvSpPr>
            <a:spLocks noGrp="1"/>
          </p:cNvSpPr>
          <p:nvPr>
            <p:ph idx="1"/>
          </p:nvPr>
        </p:nvSpPr>
        <p:spPr/>
        <p:txBody>
          <a:bodyPr>
            <a:noAutofit/>
          </a:bodyPr>
          <a:lstStyle/>
          <a:p>
            <a:r>
              <a:rPr lang="da-DK" sz="2000" i="1" u="sng" dirty="0" smtClean="0">
                <a:solidFill>
                  <a:schemeClr val="tx1"/>
                </a:solidFill>
              </a:rPr>
              <a:t>Forkert fokus</a:t>
            </a:r>
            <a:r>
              <a:rPr lang="da-DK" sz="2000" u="sng" dirty="0" smtClean="0">
                <a:solidFill>
                  <a:schemeClr val="tx1"/>
                </a:solidFill>
              </a:rPr>
              <a:t>. </a:t>
            </a:r>
            <a:r>
              <a:rPr lang="da-DK" sz="2000" dirty="0" smtClean="0">
                <a:solidFill>
                  <a:schemeClr val="tx1"/>
                </a:solidFill>
              </a:rPr>
              <a:t>Traditionelle evalueringsmetoder kan fokusere på individuelle bidrag og fremme egocentricitet, hvor teamarbejde og vidensdeling er essentiel for at lykkes med opgaven. </a:t>
            </a:r>
          </a:p>
          <a:p>
            <a:r>
              <a:rPr lang="da-DK" sz="2000" i="1" u="sng" dirty="0" smtClean="0">
                <a:solidFill>
                  <a:schemeClr val="tx1"/>
                </a:solidFill>
              </a:rPr>
              <a:t>Rigtigt fokus giver forkert resultat</a:t>
            </a:r>
            <a:r>
              <a:rPr lang="da-DK" sz="2000" u="sng" dirty="0" smtClean="0">
                <a:solidFill>
                  <a:schemeClr val="tx1"/>
                </a:solidFill>
              </a:rPr>
              <a:t>. </a:t>
            </a:r>
            <a:r>
              <a:rPr lang="da-DK" sz="2000" dirty="0" smtClean="0">
                <a:solidFill>
                  <a:schemeClr val="tx1"/>
                </a:solidFill>
              </a:rPr>
              <a:t>Vi kan have glimrende performancemålinger for alle vores medarbejdere og stadig opleve at blive overhalet indenom af konkurrenterne. Mange af vores årlige evalueringspraksisser er bagudskuende og driftsorienterede, og vi risikerer at fostre en kultur, hvor læring og udvikling nedprioriteres i for- hold til at opnå gode rangordninger. </a:t>
            </a:r>
          </a:p>
          <a:p>
            <a:r>
              <a:rPr lang="da-DK" sz="2000" i="1" u="sng" dirty="0" smtClean="0">
                <a:solidFill>
                  <a:schemeClr val="tx1"/>
                </a:solidFill>
              </a:rPr>
              <a:t>Rigtige resultater giver dårlig performance på sigt</a:t>
            </a:r>
            <a:r>
              <a:rPr lang="da-DK" sz="2000" u="sng" dirty="0" smtClean="0">
                <a:solidFill>
                  <a:schemeClr val="tx1"/>
                </a:solidFill>
              </a:rPr>
              <a:t>. </a:t>
            </a:r>
            <a:r>
              <a:rPr lang="da-DK" sz="2000" dirty="0" smtClean="0">
                <a:solidFill>
                  <a:schemeClr val="tx1"/>
                </a:solidFill>
              </a:rPr>
              <a:t>Selv de bedst performende medarbejdere kan opleve, at de bliver demotiverede af at sidde i performancesamtaler, hvor de får en farve og et nummer klistret på sig. Mange af vores systemer er upersonlige, generelle og hjælper ikke medarbejderen til at blive bedre til sit daglige arbejde.</a:t>
            </a:r>
            <a:endParaRPr lang="da-DK" sz="2000" dirty="0">
              <a:solidFill>
                <a:schemeClr val="tx1"/>
              </a:solidFill>
            </a:endParaRPr>
          </a:p>
        </p:txBody>
      </p:sp>
      <p:pic>
        <p:nvPicPr>
          <p:cNvPr id="5" name="Billede 16" descr="Screen Shot 2015-10-24 at 23.35.5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49304"/>
            <a:ext cx="1264667" cy="993667"/>
          </a:xfrm>
          <a:prstGeom prst="rect">
            <a:avLst/>
          </a:prstGeom>
        </p:spPr>
      </p:pic>
    </p:spTree>
    <p:extLst>
      <p:ext uri="{BB962C8B-B14F-4D97-AF65-F5344CB8AC3E}">
        <p14:creationId xmlns:p14="http://schemas.microsoft.com/office/powerpoint/2010/main" val="2987520899"/>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8"/>
            <a:ext cx="6635080" cy="1143000"/>
          </a:xfrm>
        </p:spPr>
        <p:txBody>
          <a:bodyPr/>
          <a:lstStyle/>
          <a:p>
            <a:r>
              <a:rPr lang="da-DK" baseline="30000" dirty="0"/>
              <a:t>Innovation? Det er de andres </a:t>
            </a:r>
            <a:r>
              <a:rPr lang="da-DK" baseline="30000" dirty="0" smtClean="0"/>
              <a:t>ansvar</a:t>
            </a:r>
            <a:endParaRPr lang="en-US" dirty="0"/>
          </a:p>
        </p:txBody>
      </p:sp>
      <p:sp>
        <p:nvSpPr>
          <p:cNvPr id="3" name="Content Placeholder 2"/>
          <p:cNvSpPr>
            <a:spLocks noGrp="1"/>
          </p:cNvSpPr>
          <p:nvPr>
            <p:ph idx="1"/>
          </p:nvPr>
        </p:nvSpPr>
        <p:spPr>
          <a:xfrm>
            <a:off x="457200" y="2132856"/>
            <a:ext cx="8229600" cy="3052935"/>
          </a:xfrm>
        </p:spPr>
        <p:txBody>
          <a:bodyPr>
            <a:normAutofit fontScale="92500"/>
          </a:bodyPr>
          <a:lstStyle/>
          <a:p>
            <a:pPr marL="0" indent="0">
              <a:buNone/>
            </a:pPr>
            <a:r>
              <a:rPr lang="da-DK" sz="2200" dirty="0" smtClean="0">
                <a:solidFill>
                  <a:schemeClr val="tx1"/>
                </a:solidFill>
              </a:rPr>
              <a:t>Linda Hill, ’Collective Genius’ 2014:</a:t>
            </a:r>
          </a:p>
          <a:p>
            <a:endParaRPr lang="da-DK" sz="2200" dirty="0" smtClean="0">
              <a:solidFill>
                <a:schemeClr val="tx1"/>
              </a:solidFill>
            </a:endParaRPr>
          </a:p>
          <a:p>
            <a:r>
              <a:rPr lang="da-DK" sz="2200" dirty="0" smtClean="0">
                <a:solidFill>
                  <a:schemeClr val="tx1"/>
                </a:solidFill>
              </a:rPr>
              <a:t>Innovation er en ledelsesopgave – men lederen skal være interesseret og ikke interessant.</a:t>
            </a:r>
          </a:p>
          <a:p>
            <a:r>
              <a:rPr lang="da-DK" sz="2200" dirty="0" smtClean="0">
                <a:solidFill>
                  <a:schemeClr val="tx1"/>
                </a:solidFill>
              </a:rPr>
              <a:t>Lederen skal fremme </a:t>
            </a:r>
            <a:r>
              <a:rPr lang="da-DK" sz="2200" dirty="0">
                <a:solidFill>
                  <a:schemeClr val="tx1"/>
                </a:solidFill>
              </a:rPr>
              <a:t>en samarbejdende organisation, </a:t>
            </a:r>
            <a:r>
              <a:rPr lang="da-DK" sz="2200" dirty="0" smtClean="0">
                <a:solidFill>
                  <a:schemeClr val="tx1"/>
                </a:solidFill>
              </a:rPr>
              <a:t>fremme </a:t>
            </a:r>
            <a:r>
              <a:rPr lang="da-DK" sz="2200" dirty="0">
                <a:solidFill>
                  <a:schemeClr val="tx1"/>
                </a:solidFill>
              </a:rPr>
              <a:t>nysgerrighed og læring og en integrerende </a:t>
            </a:r>
            <a:r>
              <a:rPr lang="da-DK" sz="2200" dirty="0" smtClean="0">
                <a:solidFill>
                  <a:schemeClr val="tx1"/>
                </a:solidFill>
              </a:rPr>
              <a:t>beslutningsproces</a:t>
            </a:r>
            <a:r>
              <a:rPr lang="da-DK" sz="2200" dirty="0">
                <a:solidFill>
                  <a:schemeClr val="tx1"/>
                </a:solidFill>
              </a:rPr>
              <a:t>. </a:t>
            </a:r>
            <a:endParaRPr lang="da-DK" sz="2200" dirty="0" smtClean="0">
              <a:solidFill>
                <a:schemeClr val="tx1"/>
              </a:solidFill>
            </a:endParaRPr>
          </a:p>
          <a:p>
            <a:r>
              <a:rPr lang="da-DK" sz="2200" dirty="0" smtClean="0">
                <a:solidFill>
                  <a:schemeClr val="tx1"/>
                </a:solidFill>
              </a:rPr>
              <a:t>Det skal være lige så essentielt, at vi er lærende, som at driften kører.</a:t>
            </a:r>
            <a:endParaRPr lang="da-DK" sz="2200" dirty="0">
              <a:solidFill>
                <a:schemeClr val="tx1"/>
              </a:solidFill>
            </a:endParaRPr>
          </a:p>
          <a:p>
            <a:endParaRPr lang="da-DK" sz="2200" dirty="0" smtClean="0">
              <a:solidFill>
                <a:schemeClr val="tx1"/>
              </a:solidFill>
            </a:endParaRPr>
          </a:p>
          <a:p>
            <a:endParaRPr lang="en-US" sz="2200" dirty="0">
              <a:solidFill>
                <a:schemeClr val="tx1"/>
              </a:solidFill>
            </a:endParaRPr>
          </a:p>
        </p:txBody>
      </p:sp>
      <p:pic>
        <p:nvPicPr>
          <p:cNvPr id="5" name="Billede 18" descr="Screen Shot 2015-10-24 at 23.36.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50676"/>
            <a:ext cx="1301636" cy="990923"/>
          </a:xfrm>
          <a:prstGeom prst="rect">
            <a:avLst/>
          </a:prstGeom>
        </p:spPr>
      </p:pic>
    </p:spTree>
    <p:extLst>
      <p:ext uri="{BB962C8B-B14F-4D97-AF65-F5344CB8AC3E}">
        <p14:creationId xmlns:p14="http://schemas.microsoft.com/office/powerpoint/2010/main" val="2915558295"/>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Afsluttende bemærkninger og tak for i dag!</a:t>
            </a:r>
            <a:endParaRPr lang="da-DK" dirty="0"/>
          </a:p>
        </p:txBody>
      </p:sp>
      <p:pic>
        <p:nvPicPr>
          <p:cNvPr id="4" name="Pladsholder til indhold 3" descr="INNOVATION dog.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389" r="-11075"/>
          <a:stretch/>
        </p:blipFill>
        <p:spPr>
          <a:xfrm>
            <a:off x="611560" y="1412776"/>
            <a:ext cx="8229600" cy="4375868"/>
          </a:xfrm>
        </p:spPr>
      </p:pic>
      <p:sp>
        <p:nvSpPr>
          <p:cNvPr id="5" name="Rektangel 4"/>
          <p:cNvSpPr/>
          <p:nvPr/>
        </p:nvSpPr>
        <p:spPr>
          <a:xfrm>
            <a:off x="683568" y="1846565"/>
            <a:ext cx="1916585" cy="646331"/>
          </a:xfrm>
          <a:prstGeom prst="rect">
            <a:avLst/>
          </a:prstGeom>
        </p:spPr>
        <p:txBody>
          <a:bodyPr wrap="none">
            <a:spAutoFit/>
          </a:bodyPr>
          <a:lstStyle/>
          <a:p>
            <a:r>
              <a:rPr lang="da-DK" dirty="0"/>
              <a:t>M</a:t>
            </a:r>
            <a:r>
              <a:rPr lang="da-DK" dirty="0" smtClean="0"/>
              <a:t>esterlære </a:t>
            </a:r>
            <a:r>
              <a:rPr lang="da-DK" dirty="0"/>
              <a:t>i dag </a:t>
            </a:r>
            <a:endParaRPr lang="da-DK" dirty="0" smtClean="0"/>
          </a:p>
          <a:p>
            <a:r>
              <a:rPr lang="da-DK" dirty="0" smtClean="0"/>
              <a:t>er </a:t>
            </a:r>
            <a:r>
              <a:rPr lang="da-DK" dirty="0"/>
              <a:t>det nye sort</a:t>
            </a:r>
          </a:p>
        </p:txBody>
      </p:sp>
      <p:sp>
        <p:nvSpPr>
          <p:cNvPr id="6" name="Rektangel 5"/>
          <p:cNvSpPr/>
          <p:nvPr/>
        </p:nvSpPr>
        <p:spPr>
          <a:xfrm>
            <a:off x="6451227" y="1844824"/>
            <a:ext cx="1865189" cy="646331"/>
          </a:xfrm>
          <a:prstGeom prst="rect">
            <a:avLst/>
          </a:prstGeom>
        </p:spPr>
        <p:txBody>
          <a:bodyPr wrap="none">
            <a:spAutoFit/>
          </a:bodyPr>
          <a:lstStyle/>
          <a:p>
            <a:r>
              <a:rPr lang="da-DK" dirty="0"/>
              <a:t>Lær, ja, men lær </a:t>
            </a:r>
            <a:endParaRPr lang="da-DK" dirty="0" smtClean="0"/>
          </a:p>
          <a:p>
            <a:r>
              <a:rPr lang="da-DK" dirty="0" smtClean="0"/>
              <a:t>af </a:t>
            </a:r>
            <a:r>
              <a:rPr lang="da-DK" dirty="0"/>
              <a:t>nogen</a:t>
            </a:r>
          </a:p>
        </p:txBody>
      </p:sp>
    </p:spTree>
    <p:extLst>
      <p:ext uri="{BB962C8B-B14F-4D97-AF65-F5344CB8AC3E}">
        <p14:creationId xmlns:p14="http://schemas.microsoft.com/office/powerpoint/2010/main" val="104422783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AAU_DK_foto">
  <a:themeElements>
    <a:clrScheme name="AAU farver">
      <a:dk1>
        <a:srgbClr val="211A52"/>
      </a:dk1>
      <a:lt1>
        <a:srgbClr val="FFFFFF"/>
      </a:lt1>
      <a:dk2>
        <a:srgbClr val="54616E"/>
      </a:dk2>
      <a:lt2>
        <a:srgbClr val="FFFFFF"/>
      </a:lt2>
      <a:accent1>
        <a:srgbClr val="594FBF"/>
      </a:accent1>
      <a:accent2>
        <a:srgbClr val="B2A2C7"/>
      </a:accent2>
      <a:accent3>
        <a:srgbClr val="C3D69B"/>
      </a:accent3>
      <a:accent4>
        <a:srgbClr val="95B3D7"/>
      </a:accent4>
      <a:accent5>
        <a:srgbClr val="548DD4"/>
      </a:accent5>
      <a:accent6>
        <a:srgbClr val="BFBFBF"/>
      </a:accent6>
      <a:hlink>
        <a:srgbClr val="0000BF"/>
      </a:hlink>
      <a:folHlink>
        <a:srgbClr val="800080"/>
      </a:folHlink>
    </a:clrScheme>
    <a:fontScheme name="Klassisk kontor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AAU_DK_foto</Template>
  <TotalTime>10828</TotalTime>
  <Words>3950</Words>
  <Application>Microsoft Office PowerPoint</Application>
  <PresentationFormat>Skærmshow (4:3)</PresentationFormat>
  <Paragraphs>171</Paragraphs>
  <Slides>36</Slides>
  <Notes>14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36</vt:i4>
      </vt:variant>
    </vt:vector>
  </HeadingPairs>
  <TitlesOfParts>
    <vt:vector size="41" baseType="lpstr">
      <vt:lpstr>ＭＳ Ｐゴシック</vt:lpstr>
      <vt:lpstr>Arial</vt:lpstr>
      <vt:lpstr>Calibri</vt:lpstr>
      <vt:lpstr>Gill Sans MT</vt:lpstr>
      <vt:lpstr>AAU_DK_foto</vt:lpstr>
      <vt:lpstr>Innovationskultur og talentudvikling</vt:lpstr>
      <vt:lpstr>På kanten</vt:lpstr>
      <vt:lpstr>Udfordringer</vt:lpstr>
      <vt:lpstr>Svar på udfordringer</vt:lpstr>
      <vt:lpstr>Læring – den glemte dimension</vt:lpstr>
      <vt:lpstr>Det vi har glemt</vt:lpstr>
      <vt:lpstr>PowerPoint-præsentation</vt:lpstr>
      <vt:lpstr>Kreativitet – det er noget, vi lærer </vt:lpstr>
      <vt:lpstr>Fra kreativt potentiale til kreative handlinger  </vt:lpstr>
      <vt:lpstr>Mindre potentiale, mere håndværk! </vt:lpstr>
      <vt:lpstr>Håndværk, flid og fordybelse - nøglen til innovationskraft</vt:lpstr>
      <vt:lpstr>Det handler om mere end talenter </vt:lpstr>
      <vt:lpstr>Talenter i mange varianter</vt:lpstr>
      <vt:lpstr>Udfordringer for nye medarbejdere</vt:lpstr>
      <vt:lpstr>PowerPoint-præsentation</vt:lpstr>
      <vt:lpstr>Specialisterne – nøglen til dyb viden i Grundfos </vt:lpstr>
      <vt:lpstr>PowerPoint-præsentation</vt:lpstr>
      <vt:lpstr>Fra performancekultur til læringskultur </vt:lpstr>
      <vt:lpstr>Ritualer i Grundfos</vt:lpstr>
      <vt:lpstr>Klassikere i Kvadrat</vt:lpstr>
      <vt:lpstr>Vigtige pointer</vt:lpstr>
      <vt:lpstr>Fra læringskultur til nyttiggjort innovation</vt:lpstr>
      <vt:lpstr>Gør innovation til hverdag gennem læring </vt:lpstr>
      <vt:lpstr>Innovative organisationer har brug for lærende strategier  - Opfindsomhed i værdikæden i Grundfos</vt:lpstr>
      <vt:lpstr>Nogle af udfordringerne</vt:lpstr>
      <vt:lpstr>Forskellige typer af innovation skal sameksistere</vt:lpstr>
      <vt:lpstr>Pas på læringsfælderne </vt:lpstr>
      <vt:lpstr>De syv læringsfælder</vt:lpstr>
      <vt:lpstr>Tænk ud af boksen</vt:lpstr>
      <vt:lpstr>Skynd dig videre</vt:lpstr>
      <vt:lpstr>Bliv ved med at gøre det, de andre gør</vt:lpstr>
      <vt:lpstr>Talentet, der aldrig kom videre</vt:lpstr>
      <vt:lpstr>Specialisternes viden forsvinder</vt:lpstr>
      <vt:lpstr>Evaluering frem for læring</vt:lpstr>
      <vt:lpstr>Innovation? Det er de andres ansvar</vt:lpstr>
      <vt:lpstr>Afsluttende bemærkninger og tak for i dag!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Ppr I en brydningstid nyborg strand</dc:title>
  <dc:creator>Thomas Szulevicz</dc:creator>
  <cp:lastModifiedBy>Kirstine Lystager (event- og designansvarlig – kily@eaaa.dk)</cp:lastModifiedBy>
  <cp:revision>112</cp:revision>
  <cp:lastPrinted>2015-06-17T14:14:26Z</cp:lastPrinted>
  <dcterms:created xsi:type="dcterms:W3CDTF">2015-05-21T07:09:42Z</dcterms:created>
  <dcterms:modified xsi:type="dcterms:W3CDTF">2017-03-09T09:53:53Z</dcterms:modified>
</cp:coreProperties>
</file>